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notesSlides/notesSlide3.xml" ContentType="application/vnd.openxmlformats-officedocument.presentationml.notesSlide+xml"/>
  <Override PartName="/ppt/media/image17.jpeg" ContentType="image/jpeg"/>
  <Override PartName="/ppt/media/image18.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5.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p:nvPr>
            <p:ph type="sldImg"/>
          </p:nvPr>
        </p:nvSpPr>
        <p:spPr>
          <a:xfrm>
            <a:off x="1143000" y="685800"/>
            <a:ext cx="4572000" cy="3429000"/>
          </a:xfrm>
          <a:prstGeom prst="rect">
            <a:avLst/>
          </a:prstGeom>
        </p:spPr>
        <p:txBody>
          <a:bodyPr/>
          <a:lstStyle/>
          <a:p>
            <a:pPr/>
          </a:p>
        </p:txBody>
      </p:sp>
      <p:sp>
        <p:nvSpPr>
          <p:cNvPr id="85" name="Shape 8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9" name="Shape 679"/>
          <p:cNvSpPr/>
          <p:nvPr>
            <p:ph type="sldImg"/>
          </p:nvPr>
        </p:nvSpPr>
        <p:spPr>
          <a:prstGeom prst="rect">
            <a:avLst/>
          </a:prstGeom>
        </p:spPr>
        <p:txBody>
          <a:bodyPr/>
          <a:lstStyle/>
          <a:p>
            <a:pPr/>
          </a:p>
        </p:txBody>
      </p:sp>
      <p:sp>
        <p:nvSpPr>
          <p:cNvPr id="680" name="Shape 680"/>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8" name="Shape 688"/>
          <p:cNvSpPr/>
          <p:nvPr>
            <p:ph type="sldImg"/>
          </p:nvPr>
        </p:nvSpPr>
        <p:spPr>
          <a:prstGeom prst="rect">
            <a:avLst/>
          </a:prstGeom>
        </p:spPr>
        <p:txBody>
          <a:bodyPr/>
          <a:lstStyle/>
          <a:p>
            <a:pPr/>
          </a:p>
        </p:txBody>
      </p:sp>
      <p:sp>
        <p:nvSpPr>
          <p:cNvPr id="689" name="Shape 689"/>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 name="Shape 614"/>
          <p:cNvSpPr/>
          <p:nvPr>
            <p:ph type="sldImg"/>
          </p:nvPr>
        </p:nvSpPr>
        <p:spPr>
          <a:prstGeom prst="rect">
            <a:avLst/>
          </a:prstGeom>
        </p:spPr>
        <p:txBody>
          <a:bodyPr/>
          <a:lstStyle/>
          <a:p>
            <a:pPr/>
          </a:p>
        </p:txBody>
      </p:sp>
      <p:sp>
        <p:nvSpPr>
          <p:cNvPr id="615" name="Shape 615"/>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ph type="sldImg"/>
          </p:nvPr>
        </p:nvSpPr>
        <p:spPr>
          <a:prstGeom prst="rect">
            <a:avLst/>
          </a:prstGeom>
        </p:spPr>
        <p:txBody>
          <a:bodyPr/>
          <a:lstStyle/>
          <a:p>
            <a:pPr/>
          </a:p>
        </p:txBody>
      </p:sp>
      <p:sp>
        <p:nvSpPr>
          <p:cNvPr id="661" name="Shape 661"/>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2" name="Shape 672"/>
          <p:cNvSpPr/>
          <p:nvPr>
            <p:ph type="sldImg"/>
          </p:nvPr>
        </p:nvSpPr>
        <p:spPr>
          <a:prstGeom prst="rect">
            <a:avLst/>
          </a:prstGeom>
        </p:spPr>
        <p:txBody>
          <a:bodyPr/>
          <a:lstStyle/>
          <a:p>
            <a:pPr/>
          </a:p>
        </p:txBody>
      </p:sp>
      <p:sp>
        <p:nvSpPr>
          <p:cNvPr id="673" name="Shape 673"/>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 name="Rectangle 8"/>
          <p:cNvSpPr/>
          <p:nvPr/>
        </p:nvSpPr>
        <p:spPr>
          <a:xfrm>
            <a:off x="0" y="0"/>
            <a:ext cx="9164595" cy="6858000"/>
          </a:xfrm>
          <a:prstGeom prst="rect">
            <a:avLst/>
          </a:prstGeom>
          <a:solidFill>
            <a:srgbClr val="203864"/>
          </a:solidFill>
          <a:ln w="12700">
            <a:solidFill>
              <a:srgbClr val="42719B"/>
            </a:solidFill>
            <a:miter/>
          </a:ln>
        </p:spPr>
        <p:txBody>
          <a:bodyPr lIns="45719" rIns="45719" anchor="ctr"/>
          <a:lstStyle/>
          <a:p>
            <a:pPr algn="ctr">
              <a:defRPr>
                <a:solidFill>
                  <a:srgbClr val="FFFFFF"/>
                </a:solidFill>
              </a:defRPr>
            </a:p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6"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defRPr>
            </a:lvl1pPr>
          </a:lstStyle>
          <a:p>
            <a:pPr/>
            <a:r>
              <a:t>© 2017 The Coding Boot Camp</a:t>
            </a:r>
          </a:p>
        </p:txBody>
      </p:sp>
      <p:sp>
        <p:nvSpPr>
          <p:cNvPr id="17" name="Title Text"/>
          <p:cNvSpPr txBox="1"/>
          <p:nvPr>
            <p:ph type="title"/>
          </p:nvPr>
        </p:nvSpPr>
        <p:spPr>
          <a:prstGeom prst="rect">
            <a:avLst/>
          </a:prstGeom>
        </p:spPr>
        <p:txBody>
          <a:bodyPr/>
          <a:lstStyle>
            <a:lvl1pPr>
              <a:defRPr i="0"/>
            </a:lvl1pPr>
          </a:lstStyle>
          <a:p>
            <a:pPr/>
            <a:r>
              <a:t>Title Text</a:t>
            </a:r>
          </a:p>
        </p:txBody>
      </p:sp>
      <p:sp>
        <p:nvSpPr>
          <p:cNvPr id="18" name="Body Level One…"/>
          <p:cNvSpPr txBox="1"/>
          <p:nvPr>
            <p:ph type="body" sz="quarter" idx="1"/>
          </p:nvPr>
        </p:nvSpPr>
        <p:spPr>
          <a:xfrm>
            <a:off x="396991" y="2504043"/>
            <a:ext cx="2700337" cy="381001"/>
          </a:xfrm>
          <a:prstGeom prst="rect">
            <a:avLst/>
          </a:prstGeom>
        </p:spPr>
        <p:txBody>
          <a:bodyPr/>
          <a:lstStyle>
            <a:lvl1pPr marL="0" indent="0">
              <a:buSzTx/>
              <a:buFontTx/>
              <a:buNone/>
              <a:defRPr b="1" sz="2000">
                <a:solidFill>
                  <a:srgbClr val="FFFFFF"/>
                </a:solidFill>
              </a:defRPr>
            </a:lvl1pPr>
            <a:lvl2pPr marL="685800" indent="-228600">
              <a:buFontTx/>
              <a:defRPr b="1" sz="2000">
                <a:solidFill>
                  <a:srgbClr val="FFFFFF"/>
                </a:solidFill>
              </a:defRPr>
            </a:lvl2pPr>
            <a:lvl3pPr marL="1143000" indent="-228600">
              <a:buFontTx/>
              <a:defRPr b="1" sz="2000">
                <a:solidFill>
                  <a:srgbClr val="FFFFFF"/>
                </a:solidFill>
              </a:defRPr>
            </a:lvl3pPr>
            <a:lvl4pPr marL="1600200" indent="-228600">
              <a:buFontTx/>
              <a:defRPr b="1" sz="2000">
                <a:solidFill>
                  <a:srgbClr val="FFFFFF"/>
                </a:solidFill>
              </a:defRPr>
            </a:lvl4pPr>
            <a:lvl5pPr marL="2057400" indent="-228600">
              <a:buFontTx/>
              <a:defRPr b="1" sz="20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 name="Text Placeholder 19"/>
          <p:cNvSpPr/>
          <p:nvPr>
            <p:ph type="body" sz="quarter" idx="13"/>
          </p:nvPr>
        </p:nvSpPr>
        <p:spPr>
          <a:xfrm>
            <a:off x="423863" y="3962400"/>
            <a:ext cx="2243137" cy="381000"/>
          </a:xfrm>
          <a:prstGeom prst="rect">
            <a:avLst/>
          </a:prstGeom>
        </p:spPr>
        <p:txBody>
          <a:bodyPr/>
          <a:lstStyle/>
          <a:p>
            <a:pPr marL="0" indent="0">
              <a:buSzTx/>
              <a:buFontTx/>
              <a:buNone/>
              <a:defRPr b="1" sz="2000">
                <a:solidFill>
                  <a:srgbClr val="FFFFFF"/>
                </a:solidFill>
              </a:defRPr>
            </a:pPr>
          </a:p>
        </p:txBody>
      </p:sp>
      <p:sp>
        <p:nvSpPr>
          <p:cNvPr id="20" name="Text Placeholder 19"/>
          <p:cNvSpPr/>
          <p:nvPr>
            <p:ph type="body" sz="quarter" idx="14"/>
          </p:nvPr>
        </p:nvSpPr>
        <p:spPr>
          <a:xfrm>
            <a:off x="2667000" y="3962400"/>
            <a:ext cx="2700338" cy="381000"/>
          </a:xfrm>
          <a:prstGeom prst="rect">
            <a:avLst/>
          </a:prstGeom>
        </p:spPr>
        <p:txBody>
          <a:bodyPr/>
          <a:lstStyle/>
          <a:p>
            <a:pPr marL="0" indent="0">
              <a:buSzTx/>
              <a:buFontTx/>
              <a:buNone/>
              <a:defRPr b="1" sz="2000">
                <a:solidFill>
                  <a:srgbClr val="FFFFFF"/>
                </a:solidFill>
              </a:defRPr>
            </a:pP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Blank">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6" name="Flowchart: Process 5"/>
          <p:cNvSpPr/>
          <p:nvPr/>
        </p:nvSpPr>
        <p:spPr>
          <a:xfrm>
            <a:off x="-1" y="6418964"/>
            <a:ext cx="9155743" cy="457748"/>
          </a:xfrm>
          <a:prstGeom prst="rect">
            <a:avLst/>
          </a:prstGeom>
          <a:solidFill>
            <a:srgbClr val="203864"/>
          </a:solidFill>
          <a:ln w="12700">
            <a:miter lim="400000"/>
          </a:ln>
        </p:spPr>
        <p:txBody>
          <a:bodyPr lIns="45719" rIns="45719" anchor="ctr"/>
          <a:lstStyle/>
          <a:p>
            <a:pPr algn="ctr">
              <a:defRPr sz="1300">
                <a:solidFill>
                  <a:srgbClr val="FFFFFF"/>
                </a:solidFill>
              </a:defRPr>
            </a:pPr>
          </a:p>
        </p:txBody>
      </p:sp>
      <p:sp>
        <p:nvSpPr>
          <p:cNvPr id="37" name="Title Text"/>
          <p:cNvSpPr txBox="1"/>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38"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defRPr>
            </a:lvl1pPr>
          </a:lstStyle>
          <a:p>
            <a:pPr/>
            <a:r>
              <a:t>© 2017 The Coding Boot Camp</a:t>
            </a:r>
          </a:p>
        </p:txBody>
      </p:sp>
      <p:sp>
        <p:nvSpPr>
          <p:cNvPr id="39" name="Straight Connector 6"/>
          <p:cNvSpPr/>
          <p:nvPr/>
        </p:nvSpPr>
        <p:spPr>
          <a:xfrm>
            <a:off x="0" y="653853"/>
            <a:ext cx="9144000" cy="1"/>
          </a:xfrm>
          <a:prstGeom prst="line">
            <a:avLst/>
          </a:prstGeom>
          <a:ln w="41275">
            <a:solidFill>
              <a:srgbClr val="C83232"/>
            </a:solidFill>
            <a:miter/>
          </a:ln>
        </p:spPr>
        <p:txBody>
          <a:bodyPr lIns="45719" rIns="45719"/>
          <a:lstStyle/>
          <a:p>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47" name="Flowchart: Process 5"/>
          <p:cNvSpPr/>
          <p:nvPr/>
        </p:nvSpPr>
        <p:spPr>
          <a:xfrm>
            <a:off x="-1" y="6418964"/>
            <a:ext cx="9155743" cy="457748"/>
          </a:xfrm>
          <a:prstGeom prst="rect">
            <a:avLst/>
          </a:prstGeom>
          <a:solidFill>
            <a:srgbClr val="203864"/>
          </a:solidFill>
          <a:ln w="12700">
            <a:miter lim="400000"/>
          </a:ln>
        </p:spPr>
        <p:txBody>
          <a:bodyPr lIns="45719" rIns="45719" anchor="ctr"/>
          <a:lstStyle/>
          <a:p>
            <a:pPr algn="ctr">
              <a:defRPr sz="1300">
                <a:solidFill>
                  <a:srgbClr val="FFFFFF"/>
                </a:solidFill>
              </a:defRPr>
            </a:pPr>
          </a:p>
        </p:txBody>
      </p:sp>
      <p:sp>
        <p:nvSpPr>
          <p:cNvPr id="48" name="Title Text"/>
          <p:cNvSpPr txBox="1"/>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9"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defRPr>
            </a:lvl1pPr>
          </a:lstStyle>
          <a:p>
            <a:pPr/>
            <a:r>
              <a:t>© 2017 The Coding Boot Camp</a:t>
            </a:r>
          </a:p>
        </p:txBody>
      </p:sp>
      <p:sp>
        <p:nvSpPr>
          <p:cNvPr id="50" name="Straight Connector 6"/>
          <p:cNvSpPr/>
          <p:nvPr/>
        </p:nvSpPr>
        <p:spPr>
          <a:xfrm>
            <a:off x="0" y="653853"/>
            <a:ext cx="9144000" cy="1"/>
          </a:xfrm>
          <a:prstGeom prst="line">
            <a:avLst/>
          </a:prstGeom>
          <a:ln w="41275">
            <a:solidFill>
              <a:srgbClr val="C83232"/>
            </a:solidFill>
            <a:miter/>
          </a:ln>
        </p:spPr>
        <p:txBody>
          <a:bodyPr lIns="45719" rIns="45719"/>
          <a:lstStyle/>
          <a:p>
            <a:pPr/>
          </a:p>
        </p:txBody>
      </p:sp>
      <p:sp>
        <p:nvSpPr>
          <p:cNvPr id="51" name="Rectangle 8"/>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defRPr>
            </a:pPr>
          </a:p>
        </p:txBody>
      </p:sp>
      <p:sp>
        <p:nvSpPr>
          <p:cNvPr id="52" name="Body Level One…"/>
          <p:cNvSpPr txBox="1"/>
          <p:nvPr>
            <p:ph type="body" idx="1"/>
          </p:nvPr>
        </p:nvSpPr>
        <p:spPr>
          <a:xfrm>
            <a:off x="304800" y="688975"/>
            <a:ext cx="8610600" cy="548322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60" name="Flowchart: Process 2"/>
          <p:cNvSpPr/>
          <p:nvPr/>
        </p:nvSpPr>
        <p:spPr>
          <a:xfrm>
            <a:off x="-1" y="6418964"/>
            <a:ext cx="9155743" cy="457748"/>
          </a:xfrm>
          <a:prstGeom prst="rect">
            <a:avLst/>
          </a:prstGeom>
          <a:solidFill>
            <a:srgbClr val="203864"/>
          </a:solidFill>
          <a:ln w="12700">
            <a:miter lim="400000"/>
          </a:ln>
        </p:spPr>
        <p:txBody>
          <a:bodyPr lIns="45719" rIns="45719" anchor="ctr"/>
          <a:lstStyle/>
          <a:p>
            <a:pPr algn="ctr">
              <a:defRPr sz="1300">
                <a:solidFill>
                  <a:srgbClr val="FFFFFF"/>
                </a:solidFill>
              </a:defRPr>
            </a:pPr>
          </a:p>
        </p:txBody>
      </p:sp>
      <p:sp>
        <p:nvSpPr>
          <p:cNvPr id="61" name="TextBox 3"/>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defRPr>
            </a:lvl1pPr>
          </a:lstStyle>
          <a:p>
            <a:pPr/>
            <a:r>
              <a:t>© 2017 The Coding Boot Camp</a:t>
            </a:r>
          </a:p>
        </p:txBody>
      </p:sp>
      <p:sp>
        <p:nvSpPr>
          <p:cNvPr id="62" name="Title Text"/>
          <p:cNvSpPr txBox="1"/>
          <p:nvPr>
            <p:ph type="title"/>
          </p:nvPr>
        </p:nvSpPr>
        <p:spPr>
          <a:xfrm>
            <a:off x="158270" y="2819400"/>
            <a:ext cx="8839201" cy="653854"/>
          </a:xfrm>
          <a:prstGeom prst="rect">
            <a:avLst/>
          </a:prstGeom>
        </p:spPr>
        <p:txBody>
          <a:bodyPr/>
          <a:lstStyle>
            <a:lvl1pPr algn="ctr">
              <a:defRPr i="0" sz="3600">
                <a:solidFill>
                  <a:srgbClr val="000000"/>
                </a:solidFill>
              </a:defRPr>
            </a:lvl1p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1_Title Only">
    <p:spTree>
      <p:nvGrpSpPr>
        <p:cNvPr id="1" name=""/>
        <p:cNvGrpSpPr/>
        <p:nvPr/>
      </p:nvGrpSpPr>
      <p:grpSpPr>
        <a:xfrm>
          <a:off x="0" y="0"/>
          <a:ext cx="0" cy="0"/>
          <a:chOff x="0" y="0"/>
          <a:chExt cx="0" cy="0"/>
        </a:xfrm>
      </p:grpSpPr>
      <p:sp>
        <p:nvSpPr>
          <p:cNvPr id="70" name="TextBox 3"/>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lvl1pPr>
          </a:lstStyle>
          <a:p>
            <a:pPr/>
            <a:r>
              <a:t>© 2017 The Coding Boot Camp</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78" name="Slide Number"/>
          <p:cNvSpPr txBox="1"/>
          <p:nvPr>
            <p:ph type="sldNum" sz="quarter" idx="2"/>
          </p:nvPr>
        </p:nvSpPr>
        <p:spPr>
          <a:xfrm>
            <a:off x="8241694" y="6406785"/>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Rectangle 5"/>
          <p:cNvSpPr/>
          <p:nvPr/>
        </p:nvSpPr>
        <p:spPr>
          <a:xfrm>
            <a:off x="0" y="0"/>
            <a:ext cx="9144000" cy="6858000"/>
          </a:xfrm>
          <a:prstGeom prst="rect">
            <a:avLst/>
          </a:prstGeom>
          <a:solidFill>
            <a:srgbClr val="203864"/>
          </a:solidFill>
          <a:ln w="12700">
            <a:solidFill>
              <a:srgbClr val="42719B"/>
            </a:solidFill>
            <a:miter/>
          </a:ln>
        </p:spPr>
        <p:txBody>
          <a:bodyPr lIns="45719" rIns="45719" anchor="ctr"/>
          <a:lstStyle/>
          <a:p>
            <a:pPr algn="ctr">
              <a:defRPr>
                <a:solidFill>
                  <a:srgbClr val="FFFFFF"/>
                </a:solidFill>
              </a:defRPr>
            </a:pPr>
          </a:p>
        </p:txBody>
      </p:sp>
      <p:sp>
        <p:nvSpPr>
          <p:cNvPr id="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4"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defRPr>
            </a:lvl1pPr>
          </a:lstStyle>
          <a:p>
            <a:pPr/>
            <a:r>
              <a:t>© 2017 The Coding Boot Camp</a:t>
            </a: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 Id="rId3" Type="http://schemas.openxmlformats.org/officeDocument/2006/relationships/image" Target="../media/image46.png"/></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t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 Id="rId10" Type="http://schemas.openxmlformats.org/officeDocument/2006/relationships/image" Target="../media/image10.jpeg"/><Relationship Id="rId11" Type="http://schemas.openxmlformats.org/officeDocument/2006/relationships/image" Target="../media/image11.jpeg"/><Relationship Id="rId12" Type="http://schemas.openxmlformats.org/officeDocument/2006/relationships/image" Target="../media/image12.jpeg"/><Relationship Id="rId13" Type="http://schemas.openxmlformats.org/officeDocument/2006/relationships/image" Target="../media/image13.jpeg"/><Relationship Id="rId14" Type="http://schemas.openxmlformats.org/officeDocument/2006/relationships/image" Target="../media/image14.jpeg"/><Relationship Id="rId15" Type="http://schemas.openxmlformats.org/officeDocument/2006/relationships/image" Target="../media/image15.jpeg"/><Relationship Id="rId16" Type="http://schemas.openxmlformats.org/officeDocument/2006/relationships/image" Target="../media/image16.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image" Target="../media/image12.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tif"/></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tif"/></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8.tif"/></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tif"/></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tif"/></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tif"/></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 Id="rId3" Type="http://schemas.openxmlformats.org/officeDocument/2006/relationships/image" Target="../media/image20.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tif"/><Relationship Id="rId3" Type="http://schemas.openxmlformats.org/officeDocument/2006/relationships/image" Target="../media/image10.tif"/><Relationship Id="rId4" Type="http://schemas.openxmlformats.org/officeDocument/2006/relationships/image" Target="../media/image11.tif"/></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 Id="rId3" Type="http://schemas.openxmlformats.org/officeDocument/2006/relationships/image" Target="../media/image30.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19.jpeg"/><Relationship Id="rId5" Type="http://schemas.openxmlformats.org/officeDocument/2006/relationships/image" Target="../media/image1.gif"/></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7.png"/><Relationship Id="rId4" Type="http://schemas.openxmlformats.org/officeDocument/2006/relationships/image" Target="../media/image34.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tif"/></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34.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jpeg"/><Relationship Id="rId3" Type="http://schemas.openxmlformats.org/officeDocument/2006/relationships/image" Target="../media/image21.jpe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jpe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jpe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e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e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Title 1"/>
          <p:cNvSpPr txBox="1"/>
          <p:nvPr>
            <p:ph type="title"/>
          </p:nvPr>
        </p:nvSpPr>
        <p:spPr>
          <a:xfrm>
            <a:off x="396991" y="2885043"/>
            <a:ext cx="8229601" cy="871860"/>
          </a:xfrm>
          <a:prstGeom prst="rect">
            <a:avLst/>
          </a:prstGeom>
        </p:spPr>
        <p:txBody>
          <a:bodyPr/>
          <a:lstStyle/>
          <a:p>
            <a:pPr/>
            <a:r>
              <a:t>Zen of Data</a:t>
            </a:r>
          </a:p>
        </p:txBody>
      </p:sp>
      <p:sp>
        <p:nvSpPr>
          <p:cNvPr id="88" name="Text Placeholder 3"/>
          <p:cNvSpPr txBox="1"/>
          <p:nvPr>
            <p:ph type="body" sz="quarter" idx="1"/>
          </p:nvPr>
        </p:nvSpPr>
        <p:spPr>
          <a:xfrm>
            <a:off x="396990" y="2589438"/>
            <a:ext cx="2700339" cy="381001"/>
          </a:xfrm>
          <a:prstGeom prst="rect">
            <a:avLst/>
          </a:prstGeom>
        </p:spPr>
        <p:txBody>
          <a:bodyPr/>
          <a:lstStyle/>
          <a:p>
            <a:pPr/>
            <a:r>
              <a:t>Day 1</a:t>
            </a:r>
          </a:p>
        </p:txBody>
      </p:sp>
      <p:sp>
        <p:nvSpPr>
          <p:cNvPr id="89" name="Title 1"/>
          <p:cNvSpPr txBox="1"/>
          <p:nvPr/>
        </p:nvSpPr>
        <p:spPr>
          <a:xfrm>
            <a:off x="426892" y="3962400"/>
            <a:ext cx="2670437"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defRPr>
            </a:lvl1pPr>
          </a:lstStyle>
          <a:p>
            <a:pPr/>
            <a:r>
              <a:t>The Data Bootcamp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Title 1"/>
          <p:cNvSpPr txBox="1"/>
          <p:nvPr>
            <p:ph type="title"/>
          </p:nvPr>
        </p:nvSpPr>
        <p:spPr>
          <a:xfrm>
            <a:off x="304800" y="-1"/>
            <a:ext cx="8686800" cy="653856"/>
          </a:xfrm>
          <a:prstGeom prst="rect">
            <a:avLst/>
          </a:prstGeom>
        </p:spPr>
        <p:txBody>
          <a:bodyPr/>
          <a:lstStyle/>
          <a:p>
            <a:pPr/>
            <a:r>
              <a:t>First Thoughts…</a:t>
            </a:r>
          </a:p>
        </p:txBody>
      </p:sp>
      <p:pic>
        <p:nvPicPr>
          <p:cNvPr id="124" name="Picture 2" descr="Picture 2"/>
          <p:cNvPicPr>
            <a:picLocks noChangeAspect="1"/>
          </p:cNvPicPr>
          <p:nvPr/>
        </p:nvPicPr>
        <p:blipFill>
          <a:blip r:embed="rId2">
            <a:extLst/>
          </a:blip>
          <a:stretch>
            <a:fillRect/>
          </a:stretch>
        </p:blipFill>
        <p:spPr>
          <a:xfrm>
            <a:off x="0" y="1225979"/>
            <a:ext cx="5905500" cy="2000252"/>
          </a:xfrm>
          <a:prstGeom prst="rect">
            <a:avLst/>
          </a:prstGeom>
          <a:ln w="12700">
            <a:miter lim="400000"/>
          </a:ln>
        </p:spPr>
      </p:pic>
      <p:pic>
        <p:nvPicPr>
          <p:cNvPr id="125" name="Picture 4" descr="Picture 4"/>
          <p:cNvPicPr>
            <a:picLocks noChangeAspect="1"/>
          </p:cNvPicPr>
          <p:nvPr/>
        </p:nvPicPr>
        <p:blipFill>
          <a:blip r:embed="rId3">
            <a:extLst/>
          </a:blip>
          <a:stretch>
            <a:fillRect/>
          </a:stretch>
        </p:blipFill>
        <p:spPr>
          <a:xfrm>
            <a:off x="3429000" y="4346395"/>
            <a:ext cx="5562600" cy="1511026"/>
          </a:xfrm>
          <a:prstGeom prst="rect">
            <a:avLst/>
          </a:prstGeom>
          <a:ln w="12700">
            <a:miter lim="400000"/>
          </a:ln>
        </p:spPr>
      </p:pic>
      <p:pic>
        <p:nvPicPr>
          <p:cNvPr id="126" name="Picture 6" descr="Picture 6"/>
          <p:cNvPicPr>
            <a:picLocks noChangeAspect="1"/>
          </p:cNvPicPr>
          <p:nvPr/>
        </p:nvPicPr>
        <p:blipFill>
          <a:blip r:embed="rId4">
            <a:extLst/>
          </a:blip>
          <a:stretch>
            <a:fillRect/>
          </a:stretch>
        </p:blipFill>
        <p:spPr>
          <a:xfrm>
            <a:off x="131346" y="4004128"/>
            <a:ext cx="2976979" cy="1889580"/>
          </a:xfrm>
          <a:prstGeom prst="rect">
            <a:avLst/>
          </a:prstGeom>
          <a:ln w="12700">
            <a:miter lim="400000"/>
          </a:ln>
        </p:spPr>
      </p:pic>
      <p:pic>
        <p:nvPicPr>
          <p:cNvPr id="127" name="Picture 8" descr="Picture 8"/>
          <p:cNvPicPr>
            <a:picLocks noChangeAspect="1"/>
          </p:cNvPicPr>
          <p:nvPr/>
        </p:nvPicPr>
        <p:blipFill>
          <a:blip r:embed="rId5">
            <a:extLst/>
          </a:blip>
          <a:stretch>
            <a:fillRect/>
          </a:stretch>
        </p:blipFill>
        <p:spPr>
          <a:xfrm>
            <a:off x="5486400" y="1371600"/>
            <a:ext cx="3657600" cy="17090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 name="Title 1"/>
          <p:cNvSpPr txBox="1"/>
          <p:nvPr>
            <p:ph type="title"/>
          </p:nvPr>
        </p:nvSpPr>
        <p:spPr>
          <a:xfrm>
            <a:off x="304800" y="-1"/>
            <a:ext cx="6324600" cy="653856"/>
          </a:xfrm>
          <a:prstGeom prst="rect">
            <a:avLst/>
          </a:prstGeom>
        </p:spPr>
        <p:txBody>
          <a:bodyPr/>
          <a:lstStyle/>
          <a:p>
            <a:pPr/>
            <a:r>
              <a:t>Prepare for Next Class</a:t>
            </a:r>
          </a:p>
        </p:txBody>
      </p:sp>
      <p:sp>
        <p:nvSpPr>
          <p:cNvPr id="676" name="TextBox 2"/>
          <p:cNvSpPr txBox="1"/>
          <p:nvPr/>
        </p:nvSpPr>
        <p:spPr>
          <a:xfrm>
            <a:off x="304800" y="914400"/>
            <a:ext cx="8686800" cy="40176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600" u="sng"/>
            </a:pPr>
            <a:r>
              <a:t>By Next Class:</a:t>
            </a:r>
          </a:p>
          <a:p>
            <a:pPr marL="457200" indent="-457200">
              <a:buSzPct val="100000"/>
              <a:buAutoNum type="arabicPeriod" startAt="1"/>
              <a:defRPr sz="2600"/>
            </a:pPr>
          </a:p>
          <a:p>
            <a:pPr marL="457200" indent="-457200">
              <a:buSzPct val="100000"/>
              <a:buAutoNum type="arabicPeriod" startAt="1"/>
              <a:defRPr sz="2600"/>
            </a:pPr>
            <a:r>
              <a:t>Make certain that you have Microsoft Excel installed.</a:t>
            </a:r>
          </a:p>
          <a:p>
            <a:pPr marL="457200" indent="-457200">
              <a:buSzPct val="100000"/>
              <a:buAutoNum type="arabicPeriod" startAt="1"/>
              <a:defRPr sz="2600"/>
            </a:pPr>
          </a:p>
          <a:p>
            <a:pPr marL="457200" indent="-457200">
              <a:buSzPct val="100000"/>
              <a:buAutoNum type="arabicPeriod" startAt="2"/>
              <a:defRPr sz="2600"/>
            </a:pPr>
            <a:r>
              <a:t>Make certain that you have Slack installed and are actively looking at it.</a:t>
            </a:r>
          </a:p>
          <a:p>
            <a:pPr marL="457200" indent="-457200">
              <a:buSzPct val="100000"/>
              <a:buAutoNum type="arabicPeriod" startAt="2"/>
              <a:defRPr sz="2600"/>
            </a:pPr>
          </a:p>
          <a:p>
            <a:pPr marL="457200" indent="-457200">
              <a:buSzPct val="100000"/>
              <a:buAutoNum type="arabicPeriod" startAt="3"/>
              <a:defRPr sz="2600"/>
            </a:pPr>
            <a:r>
              <a:t>Figure out where the Git repository for our class is.</a:t>
            </a:r>
          </a:p>
          <a:p>
            <a:pPr marL="457200" indent="-457200">
              <a:buSzPct val="100000"/>
              <a:buAutoNum type="arabicPeriod" startAt="3"/>
              <a:defRPr sz="2600"/>
            </a:pPr>
          </a:p>
          <a:p>
            <a:pPr marL="457200" indent="-457200">
              <a:buSzPct val="100000"/>
              <a:buAutoNum type="arabicPeriod" startAt="4"/>
              <a:defRPr sz="2600"/>
            </a:pPr>
            <a:r>
              <a:t>Figure out where class videos will be posted.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8" name="Title 1"/>
          <p:cNvSpPr txBox="1"/>
          <p:nvPr>
            <p:ph type="title"/>
          </p:nvPr>
        </p:nvSpPr>
        <p:spPr>
          <a:xfrm>
            <a:off x="390606" y="2953542"/>
            <a:ext cx="8229601" cy="871859"/>
          </a:xfrm>
          <a:prstGeom prst="rect">
            <a:avLst/>
          </a:prstGeom>
        </p:spPr>
        <p:txBody>
          <a:bodyPr/>
          <a:lstStyle/>
          <a:p>
            <a:pPr/>
            <a:r>
              <a:t>Homework #1</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2" name="Title 1"/>
          <p:cNvSpPr txBox="1"/>
          <p:nvPr>
            <p:ph type="title"/>
          </p:nvPr>
        </p:nvSpPr>
        <p:spPr>
          <a:xfrm>
            <a:off x="304800" y="-1"/>
            <a:ext cx="6324600" cy="653856"/>
          </a:xfrm>
          <a:prstGeom prst="rect">
            <a:avLst/>
          </a:prstGeom>
        </p:spPr>
        <p:txBody>
          <a:bodyPr/>
          <a:lstStyle/>
          <a:p>
            <a:pPr/>
            <a:r>
              <a:t>Homework #1 - Introduction</a:t>
            </a:r>
          </a:p>
        </p:txBody>
      </p:sp>
      <p:pic>
        <p:nvPicPr>
          <p:cNvPr id="683" name="Picture 2" descr="Picture 2"/>
          <p:cNvPicPr>
            <a:picLocks noChangeAspect="1"/>
          </p:cNvPicPr>
          <p:nvPr/>
        </p:nvPicPr>
        <p:blipFill>
          <a:blip r:embed="rId2">
            <a:extLst/>
          </a:blip>
          <a:stretch>
            <a:fillRect/>
          </a:stretch>
        </p:blipFill>
        <p:spPr>
          <a:xfrm>
            <a:off x="457200" y="2667000"/>
            <a:ext cx="8286750" cy="2190750"/>
          </a:xfrm>
          <a:prstGeom prst="rect">
            <a:avLst/>
          </a:prstGeom>
          <a:ln w="12700">
            <a:miter lim="400000"/>
          </a:ln>
        </p:spPr>
      </p:pic>
      <p:pic>
        <p:nvPicPr>
          <p:cNvPr id="684" name="Picture 2" descr="Picture 2"/>
          <p:cNvPicPr>
            <a:picLocks noChangeAspect="1"/>
          </p:cNvPicPr>
          <p:nvPr/>
        </p:nvPicPr>
        <p:blipFill>
          <a:blip r:embed="rId3">
            <a:extLst/>
          </a:blip>
          <a:stretch>
            <a:fillRect/>
          </a:stretch>
        </p:blipFill>
        <p:spPr>
          <a:xfrm>
            <a:off x="457200" y="1447800"/>
            <a:ext cx="8286750" cy="969666"/>
          </a:xfrm>
          <a:prstGeom prst="rect">
            <a:avLst/>
          </a:prstGeom>
          <a:ln w="12700">
            <a:miter lim="400000"/>
          </a:ln>
        </p:spPr>
      </p:pic>
      <p:sp>
        <p:nvSpPr>
          <p:cNvPr id="685" name="TextBox 4"/>
          <p:cNvSpPr txBox="1"/>
          <p:nvPr/>
        </p:nvSpPr>
        <p:spPr>
          <a:xfrm>
            <a:off x="334241" y="5107285"/>
            <a:ext cx="8489934"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More information to come on Wednesday!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Title 1"/>
          <p:cNvSpPr txBox="1"/>
          <p:nvPr>
            <p:ph type="title"/>
          </p:nvPr>
        </p:nvSpPr>
        <p:spPr>
          <a:xfrm>
            <a:off x="390606" y="2953542"/>
            <a:ext cx="8229601" cy="871859"/>
          </a:xfrm>
          <a:prstGeom prst="rect">
            <a:avLst/>
          </a:prstGeom>
        </p:spPr>
        <p:txBody>
          <a:bodyPr/>
          <a:lstStyle/>
          <a:p>
            <a:pPr/>
            <a:r>
              <a:t>Questions / Discussion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Title 1"/>
          <p:cNvSpPr txBox="1"/>
          <p:nvPr>
            <p:ph type="title"/>
          </p:nvPr>
        </p:nvSpPr>
        <p:spPr>
          <a:xfrm>
            <a:off x="304800" y="-1"/>
            <a:ext cx="8686800" cy="653856"/>
          </a:xfrm>
          <a:prstGeom prst="rect">
            <a:avLst/>
          </a:prstGeom>
        </p:spPr>
        <p:txBody>
          <a:bodyPr/>
          <a:lstStyle/>
          <a:p>
            <a:pPr/>
            <a:r>
              <a:t>First Thoughts…</a:t>
            </a:r>
          </a:p>
        </p:txBody>
      </p:sp>
      <p:pic>
        <p:nvPicPr>
          <p:cNvPr id="130" name="Picture 4" descr="Picture 4"/>
          <p:cNvPicPr>
            <a:picLocks noChangeAspect="1"/>
          </p:cNvPicPr>
          <p:nvPr/>
        </p:nvPicPr>
        <p:blipFill>
          <a:blip r:embed="rId2">
            <a:extLst/>
          </a:blip>
          <a:stretch>
            <a:fillRect/>
          </a:stretch>
        </p:blipFill>
        <p:spPr>
          <a:xfrm>
            <a:off x="4686489" y="1295400"/>
            <a:ext cx="4111630" cy="3004120"/>
          </a:xfrm>
          <a:prstGeom prst="rect">
            <a:avLst/>
          </a:prstGeom>
          <a:ln w="12700">
            <a:miter lim="400000"/>
          </a:ln>
        </p:spPr>
      </p:pic>
      <p:pic>
        <p:nvPicPr>
          <p:cNvPr id="131" name="Picture 7" descr="Picture 7"/>
          <p:cNvPicPr>
            <a:picLocks noChangeAspect="1"/>
          </p:cNvPicPr>
          <p:nvPr/>
        </p:nvPicPr>
        <p:blipFill>
          <a:blip r:embed="rId3">
            <a:extLst/>
          </a:blip>
          <a:srcRect l="0" t="0" r="36161" b="0"/>
          <a:stretch>
            <a:fillRect/>
          </a:stretch>
        </p:blipFill>
        <p:spPr>
          <a:xfrm>
            <a:off x="450888" y="1333500"/>
            <a:ext cx="4120254" cy="3042221"/>
          </a:xfrm>
          <a:prstGeom prst="rect">
            <a:avLst/>
          </a:prstGeom>
          <a:ln w="12700">
            <a:miter lim="400000"/>
          </a:ln>
        </p:spPr>
      </p:pic>
      <p:pic>
        <p:nvPicPr>
          <p:cNvPr id="132" name="Picture 2" descr="Picture 2"/>
          <p:cNvPicPr>
            <a:picLocks noChangeAspect="1"/>
          </p:cNvPicPr>
          <p:nvPr/>
        </p:nvPicPr>
        <p:blipFill>
          <a:blip r:embed="rId4">
            <a:extLst/>
          </a:blip>
          <a:stretch>
            <a:fillRect/>
          </a:stretch>
        </p:blipFill>
        <p:spPr>
          <a:xfrm>
            <a:off x="3108518" y="4502720"/>
            <a:ext cx="5715001" cy="11906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Title 1"/>
          <p:cNvSpPr txBox="1"/>
          <p:nvPr>
            <p:ph type="title"/>
          </p:nvPr>
        </p:nvSpPr>
        <p:spPr>
          <a:xfrm>
            <a:off x="0" y="609600"/>
            <a:ext cx="9144000" cy="5257800"/>
          </a:xfrm>
          <a:prstGeom prst="rect">
            <a:avLst/>
          </a:prstGeom>
        </p:spPr>
        <p:txBody>
          <a:bodyPr/>
          <a:lstStyle/>
          <a:p>
            <a:pPr>
              <a:defRPr sz="4200"/>
            </a:pPr>
            <a:r>
              <a:t>Data Science </a:t>
            </a:r>
            <a:r>
              <a:rPr b="0"/>
              <a:t>centers on two things: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Title 1"/>
          <p:cNvSpPr txBox="1"/>
          <p:nvPr>
            <p:ph type="title"/>
          </p:nvPr>
        </p:nvSpPr>
        <p:spPr>
          <a:xfrm>
            <a:off x="76200" y="1371600"/>
            <a:ext cx="8915400" cy="3733800"/>
          </a:xfrm>
          <a:prstGeom prst="rect">
            <a:avLst/>
          </a:prstGeom>
        </p:spPr>
        <p:txBody>
          <a:bodyPr/>
          <a:lstStyle/>
          <a:p>
            <a:pPr>
              <a:defRPr sz="8000"/>
            </a:pPr>
            <a:r>
              <a:t>Truth-Telling</a:t>
            </a:r>
            <a:br/>
            <a:r>
              <a:rPr b="0" sz="4800"/>
              <a:t>&amp;</a:t>
            </a:r>
            <a:br>
              <a:rPr b="0" sz="4800"/>
            </a:br>
            <a:r>
              <a:t>Story Telling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Title 1"/>
          <p:cNvSpPr txBox="1"/>
          <p:nvPr>
            <p:ph type="title"/>
          </p:nvPr>
        </p:nvSpPr>
        <p:spPr>
          <a:xfrm>
            <a:off x="76200" y="533400"/>
            <a:ext cx="8915400" cy="5257800"/>
          </a:xfrm>
          <a:prstGeom prst="rect">
            <a:avLst/>
          </a:prstGeom>
        </p:spPr>
        <p:txBody>
          <a:bodyPr/>
          <a:lstStyle>
            <a:lvl1pPr>
              <a:defRPr sz="4200"/>
            </a:lvl1pPr>
          </a:lstStyle>
          <a:p>
            <a:pPr/>
            <a:r>
              <a:t>Truth-Telling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Title 4"/>
          <p:cNvSpPr txBox="1"/>
          <p:nvPr>
            <p:ph type="title"/>
          </p:nvPr>
        </p:nvSpPr>
        <p:spPr>
          <a:xfrm>
            <a:off x="304799" y="-1"/>
            <a:ext cx="5470528" cy="653856"/>
          </a:xfrm>
          <a:prstGeom prst="rect">
            <a:avLst/>
          </a:prstGeom>
        </p:spPr>
        <p:txBody>
          <a:bodyPr/>
          <a:lstStyle/>
          <a:p>
            <a:pPr/>
            <a:r>
              <a:t>Data As</a:t>
            </a:r>
            <a:r>
              <a:t>…</a:t>
            </a:r>
            <a:r>
              <a:t> Truth-Telling</a:t>
            </a:r>
          </a:p>
        </p:txBody>
      </p:sp>
      <p:pic>
        <p:nvPicPr>
          <p:cNvPr id="141" name="Picture 10" descr="Picture 10"/>
          <p:cNvPicPr>
            <a:picLocks noChangeAspect="1"/>
          </p:cNvPicPr>
          <p:nvPr/>
        </p:nvPicPr>
        <p:blipFill>
          <a:blip r:embed="rId2">
            <a:extLst/>
          </a:blip>
          <a:stretch>
            <a:fillRect/>
          </a:stretch>
        </p:blipFill>
        <p:spPr>
          <a:xfrm>
            <a:off x="2498725" y="848925"/>
            <a:ext cx="6553201" cy="5539882"/>
          </a:xfrm>
          <a:prstGeom prst="rect">
            <a:avLst/>
          </a:prstGeom>
          <a:ln w="12700">
            <a:miter lim="400000"/>
          </a:ln>
        </p:spPr>
      </p:pic>
      <p:sp>
        <p:nvSpPr>
          <p:cNvPr id="142" name="Title 1"/>
          <p:cNvSpPr txBox="1"/>
          <p:nvPr/>
        </p:nvSpPr>
        <p:spPr>
          <a:xfrm>
            <a:off x="0" y="620325"/>
            <a:ext cx="2498726" cy="52578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defRPr b="1" sz="2400"/>
            </a:lvl1pPr>
          </a:lstStyle>
          <a:p>
            <a:pPr/>
            <a:r>
              <a:t>Unearthing relationships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Title 4"/>
          <p:cNvSpPr txBox="1"/>
          <p:nvPr>
            <p:ph type="title"/>
          </p:nvPr>
        </p:nvSpPr>
        <p:spPr>
          <a:xfrm>
            <a:off x="304799" y="-1"/>
            <a:ext cx="5470528" cy="653856"/>
          </a:xfrm>
          <a:prstGeom prst="rect">
            <a:avLst/>
          </a:prstGeom>
        </p:spPr>
        <p:txBody>
          <a:bodyPr/>
          <a:lstStyle/>
          <a:p>
            <a:pPr/>
            <a:r>
              <a:t>Data As</a:t>
            </a:r>
            <a:r>
              <a:t>…</a:t>
            </a:r>
            <a:r>
              <a:t> Truth-Telling</a:t>
            </a:r>
          </a:p>
        </p:txBody>
      </p:sp>
      <p:pic>
        <p:nvPicPr>
          <p:cNvPr id="145" name="Picture 2" descr="Picture 2"/>
          <p:cNvPicPr>
            <a:picLocks noChangeAspect="1"/>
          </p:cNvPicPr>
          <p:nvPr/>
        </p:nvPicPr>
        <p:blipFill>
          <a:blip r:embed="rId2">
            <a:extLst/>
          </a:blip>
          <a:stretch>
            <a:fillRect/>
          </a:stretch>
        </p:blipFill>
        <p:spPr>
          <a:xfrm>
            <a:off x="749300" y="838200"/>
            <a:ext cx="7645400" cy="5105400"/>
          </a:xfrm>
          <a:prstGeom prst="rect">
            <a:avLst/>
          </a:prstGeom>
          <a:ln w="12700">
            <a:miter lim="400000"/>
          </a:ln>
        </p:spPr>
      </p:pic>
      <p:sp>
        <p:nvSpPr>
          <p:cNvPr id="146" name="Title 1"/>
          <p:cNvSpPr txBox="1"/>
          <p:nvPr/>
        </p:nvSpPr>
        <p:spPr>
          <a:xfrm>
            <a:off x="3200400" y="5943600"/>
            <a:ext cx="3200400" cy="4679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defRPr b="1" sz="2400"/>
            </a:lvl1pPr>
          </a:lstStyle>
          <a:p>
            <a:pPr/>
            <a:r>
              <a:t>Making Predictions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Title 4"/>
          <p:cNvSpPr txBox="1"/>
          <p:nvPr>
            <p:ph type="title"/>
          </p:nvPr>
        </p:nvSpPr>
        <p:spPr>
          <a:xfrm>
            <a:off x="304799" y="-1"/>
            <a:ext cx="5470528" cy="653856"/>
          </a:xfrm>
          <a:prstGeom prst="rect">
            <a:avLst/>
          </a:prstGeom>
        </p:spPr>
        <p:txBody>
          <a:bodyPr/>
          <a:lstStyle/>
          <a:p>
            <a:pPr/>
            <a:r>
              <a:t>Data As</a:t>
            </a:r>
            <a:r>
              <a:t>…</a:t>
            </a:r>
            <a:r>
              <a:t> Truth-Telling</a:t>
            </a:r>
          </a:p>
        </p:txBody>
      </p:sp>
      <p:sp>
        <p:nvSpPr>
          <p:cNvPr id="149" name="Title 1"/>
          <p:cNvSpPr txBox="1"/>
          <p:nvPr/>
        </p:nvSpPr>
        <p:spPr>
          <a:xfrm>
            <a:off x="3200400" y="5943600"/>
            <a:ext cx="3200400" cy="4679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defRPr b="1" sz="2400"/>
            </a:lvl1pPr>
          </a:lstStyle>
          <a:p>
            <a:pPr/>
            <a:r>
              <a:t>Stating Significance</a:t>
            </a:r>
          </a:p>
        </p:txBody>
      </p:sp>
      <p:pic>
        <p:nvPicPr>
          <p:cNvPr id="150" name="Picture 1" descr="Picture 1"/>
          <p:cNvPicPr>
            <a:picLocks noChangeAspect="1"/>
          </p:cNvPicPr>
          <p:nvPr/>
        </p:nvPicPr>
        <p:blipFill>
          <a:blip r:embed="rId2">
            <a:extLst/>
          </a:blip>
          <a:stretch>
            <a:fillRect/>
          </a:stretch>
        </p:blipFill>
        <p:spPr>
          <a:xfrm>
            <a:off x="1066800" y="806253"/>
            <a:ext cx="7056499" cy="494837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Title 1"/>
          <p:cNvSpPr txBox="1"/>
          <p:nvPr>
            <p:ph type="title"/>
          </p:nvPr>
        </p:nvSpPr>
        <p:spPr>
          <a:xfrm>
            <a:off x="76200" y="533400"/>
            <a:ext cx="8915400" cy="5257800"/>
          </a:xfrm>
          <a:prstGeom prst="rect">
            <a:avLst/>
          </a:prstGeom>
        </p:spPr>
        <p:txBody>
          <a:bodyPr/>
          <a:lstStyle>
            <a:lvl1pPr>
              <a:defRPr sz="4200"/>
            </a:lvl1pPr>
          </a:lstStyle>
          <a:p>
            <a:pPr/>
            <a:r>
              <a:t>Story-Telling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4" name="Picture 3" descr="Picture 3"/>
          <p:cNvPicPr>
            <a:picLocks noChangeAspect="1"/>
          </p:cNvPicPr>
          <p:nvPr/>
        </p:nvPicPr>
        <p:blipFill>
          <a:blip r:embed="rId2">
            <a:extLst/>
          </a:blip>
          <a:stretch>
            <a:fillRect/>
          </a:stretch>
        </p:blipFill>
        <p:spPr>
          <a:xfrm>
            <a:off x="304800" y="848734"/>
            <a:ext cx="8686800" cy="5399667"/>
          </a:xfrm>
          <a:prstGeom prst="rect">
            <a:avLst/>
          </a:prstGeom>
          <a:ln w="12700">
            <a:miter lim="400000"/>
          </a:ln>
        </p:spPr>
      </p:pic>
      <p:sp>
        <p:nvSpPr>
          <p:cNvPr id="155" name="Title 4"/>
          <p:cNvSpPr txBox="1"/>
          <p:nvPr>
            <p:ph type="title"/>
          </p:nvPr>
        </p:nvSpPr>
        <p:spPr>
          <a:xfrm>
            <a:off x="304799" y="-1"/>
            <a:ext cx="5470528" cy="653856"/>
          </a:xfrm>
          <a:prstGeom prst="rect">
            <a:avLst/>
          </a:prstGeom>
        </p:spPr>
        <p:txBody>
          <a:bodyPr/>
          <a:lstStyle/>
          <a:p>
            <a:pPr/>
            <a:r>
              <a:t>Data As</a:t>
            </a:r>
            <a:r>
              <a:t>…</a:t>
            </a:r>
            <a:r>
              <a:t> Story-Telling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Title 1"/>
          <p:cNvSpPr txBox="1"/>
          <p:nvPr>
            <p:ph type="title"/>
          </p:nvPr>
        </p:nvSpPr>
        <p:spPr>
          <a:xfrm>
            <a:off x="152400" y="2286000"/>
            <a:ext cx="8839200" cy="1568254"/>
          </a:xfrm>
          <a:prstGeom prst="rect">
            <a:avLst/>
          </a:prstGeom>
        </p:spPr>
        <p:txBody>
          <a:bodyPr/>
          <a:lstStyle/>
          <a:p>
            <a:pPr>
              <a:defRPr b="0" sz="3200"/>
            </a:pPr>
            <a:r>
              <a:t>Question:</a:t>
            </a:r>
            <a:br/>
            <a:r>
              <a:rPr b="1"/>
              <a:t>Why is “data” such a hot skill these days?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Title 4"/>
          <p:cNvSpPr txBox="1"/>
          <p:nvPr>
            <p:ph type="title"/>
          </p:nvPr>
        </p:nvSpPr>
        <p:spPr>
          <a:xfrm>
            <a:off x="304799" y="-1"/>
            <a:ext cx="5470528" cy="653856"/>
          </a:xfrm>
          <a:prstGeom prst="rect">
            <a:avLst/>
          </a:prstGeom>
        </p:spPr>
        <p:txBody>
          <a:bodyPr/>
          <a:lstStyle/>
          <a:p>
            <a:pPr/>
            <a:r>
              <a:t>Data As</a:t>
            </a:r>
            <a:r>
              <a:t>…</a:t>
            </a:r>
            <a:r>
              <a:t> Story-Telling</a:t>
            </a:r>
          </a:p>
        </p:txBody>
      </p:sp>
      <p:pic>
        <p:nvPicPr>
          <p:cNvPr id="158" name="Picture 5" descr="Picture 5"/>
          <p:cNvPicPr>
            <a:picLocks noChangeAspect="1"/>
          </p:cNvPicPr>
          <p:nvPr/>
        </p:nvPicPr>
        <p:blipFill>
          <a:blip r:embed="rId2">
            <a:extLst/>
          </a:blip>
          <a:stretch>
            <a:fillRect/>
          </a:stretch>
        </p:blipFill>
        <p:spPr>
          <a:xfrm>
            <a:off x="762000" y="831653"/>
            <a:ext cx="7620000" cy="549294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Title 4"/>
          <p:cNvSpPr txBox="1"/>
          <p:nvPr>
            <p:ph type="title"/>
          </p:nvPr>
        </p:nvSpPr>
        <p:spPr>
          <a:xfrm>
            <a:off x="304799" y="-1"/>
            <a:ext cx="5470528" cy="653856"/>
          </a:xfrm>
          <a:prstGeom prst="rect">
            <a:avLst/>
          </a:prstGeom>
        </p:spPr>
        <p:txBody>
          <a:bodyPr/>
          <a:lstStyle/>
          <a:p>
            <a:pPr/>
            <a:r>
              <a:t>Data As</a:t>
            </a:r>
            <a:r>
              <a:t>…</a:t>
            </a:r>
            <a:r>
              <a:t> Story-Telling</a:t>
            </a:r>
          </a:p>
        </p:txBody>
      </p:sp>
      <p:pic>
        <p:nvPicPr>
          <p:cNvPr id="161" name="Picture 2" descr="Picture 2"/>
          <p:cNvPicPr>
            <a:picLocks noChangeAspect="1"/>
          </p:cNvPicPr>
          <p:nvPr/>
        </p:nvPicPr>
        <p:blipFill>
          <a:blip r:embed="rId2">
            <a:extLst/>
          </a:blip>
          <a:stretch>
            <a:fillRect/>
          </a:stretch>
        </p:blipFill>
        <p:spPr>
          <a:xfrm>
            <a:off x="183247" y="762000"/>
            <a:ext cx="8732154" cy="5486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Title 4"/>
          <p:cNvSpPr txBox="1"/>
          <p:nvPr>
            <p:ph type="title"/>
          </p:nvPr>
        </p:nvSpPr>
        <p:spPr>
          <a:xfrm>
            <a:off x="304799" y="-1"/>
            <a:ext cx="5470528" cy="653856"/>
          </a:xfrm>
          <a:prstGeom prst="rect">
            <a:avLst/>
          </a:prstGeom>
        </p:spPr>
        <p:txBody>
          <a:bodyPr/>
          <a:lstStyle/>
          <a:p>
            <a:pPr/>
            <a:r>
              <a:t>Data As</a:t>
            </a:r>
            <a:r>
              <a:t>…</a:t>
            </a:r>
            <a:r>
              <a:t> Story-Telling</a:t>
            </a:r>
          </a:p>
        </p:txBody>
      </p:sp>
      <p:pic>
        <p:nvPicPr>
          <p:cNvPr id="164" name="Picture 1" descr="Picture 1"/>
          <p:cNvPicPr>
            <a:picLocks noChangeAspect="1"/>
          </p:cNvPicPr>
          <p:nvPr/>
        </p:nvPicPr>
        <p:blipFill>
          <a:blip r:embed="rId2">
            <a:extLst/>
          </a:blip>
          <a:stretch>
            <a:fillRect/>
          </a:stretch>
        </p:blipFill>
        <p:spPr>
          <a:xfrm>
            <a:off x="2286000" y="762000"/>
            <a:ext cx="6655444" cy="5486400"/>
          </a:xfrm>
          <a:prstGeom prst="rect">
            <a:avLst/>
          </a:prstGeom>
          <a:ln w="12700">
            <a:miter lim="400000"/>
          </a:ln>
        </p:spPr>
      </p:pic>
      <p:sp>
        <p:nvSpPr>
          <p:cNvPr id="165" name="Title 1"/>
          <p:cNvSpPr txBox="1"/>
          <p:nvPr/>
        </p:nvSpPr>
        <p:spPr>
          <a:xfrm>
            <a:off x="0" y="620325"/>
            <a:ext cx="2498726" cy="52578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defRPr b="1" sz="2400"/>
            </a:lvl1pPr>
          </a:lstStyle>
          <a:p>
            <a:pPr/>
            <a:r>
              <a:t>Data = Drama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Title 1"/>
          <p:cNvSpPr txBox="1"/>
          <p:nvPr>
            <p:ph type="title"/>
          </p:nvPr>
        </p:nvSpPr>
        <p:spPr>
          <a:xfrm>
            <a:off x="390606" y="2953542"/>
            <a:ext cx="8229601" cy="871859"/>
          </a:xfrm>
          <a:prstGeom prst="rect">
            <a:avLst/>
          </a:prstGeom>
        </p:spPr>
        <p:txBody>
          <a:bodyPr/>
          <a:lstStyle/>
          <a:p>
            <a:pPr/>
            <a:r>
              <a:t>Course Overview</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Title 4"/>
          <p:cNvSpPr txBox="1"/>
          <p:nvPr>
            <p:ph type="title"/>
          </p:nvPr>
        </p:nvSpPr>
        <p:spPr>
          <a:xfrm>
            <a:off x="304800" y="-1"/>
            <a:ext cx="6019800" cy="653856"/>
          </a:xfrm>
          <a:prstGeom prst="rect">
            <a:avLst/>
          </a:prstGeom>
        </p:spPr>
        <p:txBody>
          <a:bodyPr/>
          <a:lstStyle/>
          <a:p>
            <a:pPr/>
            <a:r>
              <a:t>Tools for Truths, Skills for Stories</a:t>
            </a:r>
            <a:r>
              <a:t>…</a:t>
            </a:r>
          </a:p>
        </p:txBody>
      </p:sp>
      <p:sp>
        <p:nvSpPr>
          <p:cNvPr id="172" name="Rectangle 5"/>
          <p:cNvSpPr/>
          <p:nvPr/>
        </p:nvSpPr>
        <p:spPr>
          <a:xfrm>
            <a:off x="0" y="1323959"/>
            <a:ext cx="9144000" cy="872858"/>
          </a:xfrm>
          <a:prstGeom prst="rect">
            <a:avLst/>
          </a:prstGeom>
          <a:solidFill>
            <a:srgbClr val="FFF2CC"/>
          </a:solidFill>
          <a:ln w="12700">
            <a:solidFill>
              <a:srgbClr val="42719B"/>
            </a:solidFill>
            <a:miter/>
          </a:ln>
        </p:spPr>
        <p:txBody>
          <a:bodyPr lIns="45719" rIns="45719" anchor="ctr"/>
          <a:lstStyle/>
          <a:p>
            <a:pPr algn="ctr">
              <a:defRPr>
                <a:solidFill>
                  <a:srgbClr val="FFFFFF"/>
                </a:solidFill>
              </a:defRPr>
            </a:pPr>
          </a:p>
        </p:txBody>
      </p:sp>
      <p:sp>
        <p:nvSpPr>
          <p:cNvPr id="173" name="Title 1"/>
          <p:cNvSpPr txBox="1"/>
          <p:nvPr/>
        </p:nvSpPr>
        <p:spPr>
          <a:xfrm>
            <a:off x="5181600" y="1195212"/>
            <a:ext cx="3886200" cy="10668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b="1" sz="4200"/>
            </a:lvl1pPr>
          </a:lstStyle>
          <a:p>
            <a:pPr/>
            <a:r>
              <a:t>Story-Telling</a:t>
            </a:r>
          </a:p>
        </p:txBody>
      </p:sp>
      <p:sp>
        <p:nvSpPr>
          <p:cNvPr id="174" name="Title 1"/>
          <p:cNvSpPr txBox="1"/>
          <p:nvPr/>
        </p:nvSpPr>
        <p:spPr>
          <a:xfrm>
            <a:off x="393191" y="1410805"/>
            <a:ext cx="3886201" cy="68359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ct val="90000"/>
              </a:lnSpc>
              <a:defRPr b="1" sz="4200"/>
            </a:lvl1pPr>
          </a:lstStyle>
          <a:p>
            <a:pPr/>
            <a:r>
              <a:t>Truth-Telling</a:t>
            </a:r>
          </a:p>
        </p:txBody>
      </p:sp>
      <p:sp>
        <p:nvSpPr>
          <p:cNvPr id="175" name="Title 1"/>
          <p:cNvSpPr txBox="1"/>
          <p:nvPr/>
        </p:nvSpPr>
        <p:spPr>
          <a:xfrm>
            <a:off x="2628900" y="804069"/>
            <a:ext cx="3886200" cy="4370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ct val="90000"/>
              </a:lnSpc>
              <a:defRPr b="1" sz="2400"/>
            </a:lvl1pPr>
          </a:lstStyle>
          <a:p>
            <a:pPr/>
            <a:r>
              <a:t>Our Goals</a:t>
            </a:r>
          </a:p>
        </p:txBody>
      </p:sp>
      <p:sp>
        <p:nvSpPr>
          <p:cNvPr id="176" name="Rectangle 9"/>
          <p:cNvSpPr/>
          <p:nvPr/>
        </p:nvSpPr>
        <p:spPr>
          <a:xfrm>
            <a:off x="0" y="2958817"/>
            <a:ext cx="9144000" cy="3289583"/>
          </a:xfrm>
          <a:prstGeom prst="rect">
            <a:avLst/>
          </a:prstGeom>
          <a:ln w="12700">
            <a:solidFill>
              <a:srgbClr val="42719B"/>
            </a:solidFill>
            <a:miter/>
          </a:ln>
        </p:spPr>
        <p:txBody>
          <a:bodyPr lIns="45719" rIns="45719" anchor="ctr"/>
          <a:lstStyle/>
          <a:p>
            <a:pPr algn="ctr">
              <a:defRPr>
                <a:solidFill>
                  <a:srgbClr val="FFFFFF"/>
                </a:solidFill>
              </a:defRPr>
            </a:pPr>
          </a:p>
        </p:txBody>
      </p:sp>
      <p:sp>
        <p:nvSpPr>
          <p:cNvPr id="177" name="Title 1"/>
          <p:cNvSpPr txBox="1"/>
          <p:nvPr/>
        </p:nvSpPr>
        <p:spPr>
          <a:xfrm>
            <a:off x="356615" y="3073512"/>
            <a:ext cx="3910586" cy="30053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90000"/>
              </a:lnSpc>
              <a:buSzPct val="100000"/>
              <a:buFont typeface="Arial"/>
              <a:buChar char="•"/>
              <a:defRPr sz="2400"/>
            </a:pPr>
            <a:r>
              <a:t>Microsoft Excel</a:t>
            </a:r>
            <a:endParaRPr b="1" sz="3600"/>
          </a:p>
          <a:p>
            <a:pPr marL="342900" indent="-342900">
              <a:lnSpc>
                <a:spcPct val="90000"/>
              </a:lnSpc>
              <a:buSzPct val="100000"/>
              <a:buFont typeface="Arial"/>
              <a:buChar char="•"/>
              <a:defRPr sz="2400"/>
            </a:pPr>
            <a:r>
              <a:t>Python</a:t>
            </a:r>
            <a:endParaRPr b="1" sz="3600"/>
          </a:p>
          <a:p>
            <a:pPr marL="342900" indent="-342900">
              <a:lnSpc>
                <a:spcPct val="90000"/>
              </a:lnSpc>
              <a:buSzPct val="100000"/>
              <a:buFont typeface="Arial"/>
              <a:buChar char="•"/>
              <a:defRPr sz="2400"/>
            </a:pPr>
            <a:r>
              <a:t>Pandas</a:t>
            </a:r>
            <a:endParaRPr b="1" sz="3600"/>
          </a:p>
          <a:p>
            <a:pPr marL="342900" indent="-342900">
              <a:lnSpc>
                <a:spcPct val="90000"/>
              </a:lnSpc>
              <a:buSzPct val="100000"/>
              <a:buFont typeface="Arial"/>
              <a:buChar char="•"/>
              <a:defRPr sz="2400"/>
            </a:pPr>
            <a:r>
              <a:t>Tweepy</a:t>
            </a:r>
            <a:endParaRPr b="1" sz="3600"/>
          </a:p>
          <a:p>
            <a:pPr marL="342900" indent="-342900">
              <a:lnSpc>
                <a:spcPct val="90000"/>
              </a:lnSpc>
              <a:buSzPct val="100000"/>
              <a:buFont typeface="Arial"/>
              <a:buChar char="•"/>
              <a:defRPr sz="2400"/>
            </a:pPr>
            <a:r>
              <a:t>VADER</a:t>
            </a:r>
            <a:endParaRPr b="1" sz="3600"/>
          </a:p>
          <a:p>
            <a:pPr marL="342900" indent="-342900">
              <a:lnSpc>
                <a:spcPct val="90000"/>
              </a:lnSpc>
              <a:buSzPct val="100000"/>
              <a:buFont typeface="Arial"/>
              <a:buChar char="•"/>
              <a:defRPr sz="2400"/>
            </a:pPr>
            <a:r>
              <a:t>Matplotlib / Seaborn</a:t>
            </a:r>
          </a:p>
          <a:p>
            <a:pPr marL="342900" indent="-342900">
              <a:lnSpc>
                <a:spcPct val="90000"/>
              </a:lnSpc>
              <a:buSzPct val="100000"/>
              <a:buFont typeface="Arial"/>
              <a:buChar char="•"/>
              <a:defRPr sz="2400"/>
            </a:pPr>
            <a:r>
              <a:t>APIs</a:t>
            </a:r>
            <a:endParaRPr b="1" sz="3600"/>
          </a:p>
          <a:p>
            <a:pPr marL="342900" indent="-342900">
              <a:lnSpc>
                <a:spcPct val="90000"/>
              </a:lnSpc>
              <a:buSzPct val="100000"/>
              <a:buFont typeface="Arial"/>
              <a:buChar char="•"/>
              <a:defRPr sz="2400"/>
            </a:pPr>
            <a:r>
              <a:t>Beautiful Soup</a:t>
            </a:r>
            <a:endParaRPr b="1" sz="3600"/>
          </a:p>
          <a:p>
            <a:pPr marL="342900" indent="-342900">
              <a:lnSpc>
                <a:spcPct val="90000"/>
              </a:lnSpc>
              <a:buSzPct val="100000"/>
              <a:buFont typeface="Arial"/>
              <a:buChar char="•"/>
              <a:defRPr sz="2400"/>
            </a:pPr>
            <a:r>
              <a:t>Machine Learning</a:t>
            </a:r>
          </a:p>
        </p:txBody>
      </p:sp>
      <p:sp>
        <p:nvSpPr>
          <p:cNvPr id="178" name="Title 1"/>
          <p:cNvSpPr txBox="1"/>
          <p:nvPr/>
        </p:nvSpPr>
        <p:spPr>
          <a:xfrm>
            <a:off x="2610611" y="2473582"/>
            <a:ext cx="3886201" cy="4370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nSpc>
                <a:spcPct val="90000"/>
              </a:lnSpc>
              <a:defRPr b="1" sz="2400"/>
            </a:lvl1pPr>
          </a:lstStyle>
          <a:p>
            <a:pPr/>
            <a:r>
              <a:t>Our Means</a:t>
            </a:r>
          </a:p>
        </p:txBody>
      </p:sp>
      <p:sp>
        <p:nvSpPr>
          <p:cNvPr id="179" name="Title 1"/>
          <p:cNvSpPr txBox="1"/>
          <p:nvPr/>
        </p:nvSpPr>
        <p:spPr>
          <a:xfrm>
            <a:off x="5181600" y="3069673"/>
            <a:ext cx="3962400" cy="30053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90000"/>
              </a:lnSpc>
              <a:buSzPct val="100000"/>
              <a:buFont typeface="Arial"/>
              <a:buChar char="•"/>
              <a:defRPr sz="2400"/>
            </a:pPr>
            <a:r>
              <a:t>MySQL</a:t>
            </a:r>
            <a:endParaRPr b="1" sz="3600"/>
          </a:p>
          <a:p>
            <a:pPr marL="342900" indent="-342900">
              <a:lnSpc>
                <a:spcPct val="90000"/>
              </a:lnSpc>
              <a:buSzPct val="100000"/>
              <a:buFont typeface="Arial"/>
              <a:buChar char="•"/>
              <a:defRPr sz="2400"/>
            </a:pPr>
            <a:r>
              <a:t>MongoDB</a:t>
            </a:r>
            <a:endParaRPr b="1" sz="3600"/>
          </a:p>
          <a:p>
            <a:pPr marL="342900" indent="-342900">
              <a:lnSpc>
                <a:spcPct val="90000"/>
              </a:lnSpc>
              <a:buSzPct val="100000"/>
              <a:buFont typeface="Arial"/>
              <a:buChar char="•"/>
              <a:defRPr sz="2400"/>
            </a:pPr>
            <a:r>
              <a:t>HTML / CSS</a:t>
            </a:r>
            <a:endParaRPr b="1" sz="3600"/>
          </a:p>
          <a:p>
            <a:pPr marL="342900" indent="-342900">
              <a:lnSpc>
                <a:spcPct val="90000"/>
              </a:lnSpc>
              <a:buSzPct val="100000"/>
              <a:buFont typeface="Arial"/>
              <a:buChar char="•"/>
              <a:defRPr sz="2400"/>
            </a:pPr>
            <a:r>
              <a:t>JavaScript</a:t>
            </a:r>
            <a:endParaRPr b="1" sz="3600"/>
          </a:p>
          <a:p>
            <a:pPr marL="342900" indent="-342900">
              <a:lnSpc>
                <a:spcPct val="90000"/>
              </a:lnSpc>
              <a:buSzPct val="100000"/>
              <a:buFont typeface="Arial"/>
              <a:buChar char="•"/>
              <a:defRPr sz="2400"/>
            </a:pPr>
            <a:r>
              <a:t>D3.js</a:t>
            </a:r>
            <a:endParaRPr b="1" sz="3600"/>
          </a:p>
          <a:p>
            <a:pPr marL="342900" indent="-342900">
              <a:lnSpc>
                <a:spcPct val="90000"/>
              </a:lnSpc>
              <a:buSzPct val="100000"/>
              <a:buFont typeface="Arial"/>
              <a:buChar char="•"/>
              <a:defRPr sz="2400"/>
            </a:pPr>
            <a:r>
              <a:t>Leaflet.js / Google Maps</a:t>
            </a:r>
            <a:endParaRPr b="1" sz="3600"/>
          </a:p>
          <a:p>
            <a:pPr marL="342900" indent="-342900">
              <a:lnSpc>
                <a:spcPct val="90000"/>
              </a:lnSpc>
              <a:buSzPct val="100000"/>
              <a:buFont typeface="Arial"/>
              <a:buChar char="•"/>
              <a:defRPr sz="2400"/>
            </a:pPr>
            <a:r>
              <a:t>CartoDB</a:t>
            </a:r>
            <a:endParaRPr b="1" sz="3600"/>
          </a:p>
          <a:p>
            <a:pPr marL="342900" indent="-342900">
              <a:lnSpc>
                <a:spcPct val="90000"/>
              </a:lnSpc>
              <a:buSzPct val="100000"/>
              <a:buFont typeface="Arial"/>
              <a:buChar char="•"/>
              <a:defRPr sz="2400"/>
            </a:pPr>
            <a:r>
              <a:t>Tableau</a:t>
            </a:r>
            <a:endParaRPr b="1" sz="3600"/>
          </a:p>
          <a:p>
            <a:pPr marL="342900" indent="-342900">
              <a:lnSpc>
                <a:spcPct val="90000"/>
              </a:lnSpc>
              <a:buSzPct val="100000"/>
              <a:buFont typeface="Arial"/>
              <a:buChar char="•"/>
              <a:defRPr sz="2400"/>
            </a:pPr>
            <a:r>
              <a:t>Hadoop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Title 1"/>
          <p:cNvSpPr txBox="1"/>
          <p:nvPr>
            <p:ph type="title"/>
          </p:nvPr>
        </p:nvSpPr>
        <p:spPr>
          <a:xfrm>
            <a:off x="304799" y="-1"/>
            <a:ext cx="5470528" cy="653856"/>
          </a:xfrm>
          <a:prstGeom prst="rect">
            <a:avLst/>
          </a:prstGeom>
        </p:spPr>
        <p:txBody>
          <a:bodyPr/>
          <a:lstStyle/>
          <a:p>
            <a:pPr/>
            <a:r>
              <a:t>Daily Routine</a:t>
            </a:r>
          </a:p>
        </p:txBody>
      </p:sp>
      <p:sp>
        <p:nvSpPr>
          <p:cNvPr id="182"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pPr>
            <a:r>
              <a:t>For each class we’ll run through the following:</a:t>
            </a:r>
            <a:endParaRPr sz="2400"/>
          </a:p>
          <a:p>
            <a:pPr indent="228600" defTabSz="685800">
              <a:defRPr sz="1500"/>
            </a:pPr>
          </a:p>
          <a:p>
            <a:pPr marL="685800" indent="-457200" defTabSz="685800">
              <a:buSzPct val="100000"/>
              <a:buFont typeface="Arial"/>
              <a:buChar char="•"/>
              <a:defRPr sz="2800"/>
            </a:pPr>
            <a:r>
              <a:t>Set Objectives</a:t>
            </a:r>
            <a:endParaRPr sz="2400"/>
          </a:p>
          <a:p>
            <a:pPr marL="685800" indent="-457200" defTabSz="685800">
              <a:buSzPct val="100000"/>
              <a:buFont typeface="Arial"/>
              <a:buChar char="•"/>
              <a:defRPr sz="2800"/>
            </a:pPr>
          </a:p>
          <a:p>
            <a:pPr marL="685800" indent="-457200" defTabSz="685800">
              <a:buSzPct val="100000"/>
              <a:buFont typeface="Arial"/>
              <a:buChar char="•"/>
              <a:defRPr sz="2800"/>
            </a:pPr>
            <a:r>
              <a:t>Brief Background Lecture</a:t>
            </a:r>
            <a:endParaRPr sz="2400"/>
          </a:p>
          <a:p>
            <a:pPr marL="685800" indent="-457200" defTabSz="685800">
              <a:buSzPct val="100000"/>
              <a:buFont typeface="Arial"/>
              <a:buChar char="•"/>
              <a:defRPr sz="2800"/>
            </a:pPr>
          </a:p>
          <a:p>
            <a:pPr marL="685800" indent="-457200" defTabSz="685800">
              <a:buSzPct val="100000"/>
              <a:buFont typeface="Arial"/>
              <a:buChar char="•"/>
              <a:defRPr sz="2800"/>
            </a:pPr>
            <a:r>
              <a:t>Watch Me / Coding Demos</a:t>
            </a:r>
            <a:endParaRPr sz="2400"/>
          </a:p>
          <a:p>
            <a:pPr marL="685800" indent="-457200" defTabSz="685800">
              <a:buSzPct val="100000"/>
              <a:buFont typeface="Arial"/>
              <a:buChar char="•"/>
              <a:defRPr sz="2800"/>
            </a:pPr>
          </a:p>
          <a:p>
            <a:pPr marL="685800" indent="-457200" defTabSz="685800">
              <a:buSzPct val="100000"/>
              <a:buFont typeface="Arial"/>
              <a:buChar char="•"/>
              <a:defRPr sz="2800"/>
            </a:pPr>
            <a:r>
              <a:t>Code Discussions</a:t>
            </a:r>
            <a:endParaRPr sz="2400"/>
          </a:p>
          <a:p>
            <a:pPr marL="685800" indent="-457200" defTabSz="685800">
              <a:buSzPct val="100000"/>
              <a:buFont typeface="Arial"/>
              <a:buChar char="•"/>
              <a:defRPr sz="2800"/>
            </a:pPr>
          </a:p>
          <a:p>
            <a:pPr marL="685800" indent="-457200" defTabSz="685800">
              <a:buSzPct val="100000"/>
              <a:buFont typeface="Arial"/>
              <a:buChar char="•"/>
              <a:defRPr sz="2800"/>
            </a:pPr>
            <a:r>
              <a:t>In-Class Exercises</a:t>
            </a:r>
            <a:endParaRPr sz="2400"/>
          </a:p>
          <a:p>
            <a:pPr marL="685800" indent="-457200" defTabSz="685800">
              <a:buSzPct val="100000"/>
              <a:buFont typeface="Arial"/>
              <a:buChar char="•"/>
              <a:defRPr sz="2800"/>
            </a:pPr>
          </a:p>
          <a:p>
            <a:pPr marL="685800" indent="-457200" defTabSz="685800">
              <a:buSzPct val="100000"/>
              <a:buFont typeface="Arial"/>
              <a:buChar char="•"/>
              <a:defRPr sz="2800"/>
            </a:pPr>
            <a:r>
              <a:t>Project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Title 1"/>
          <p:cNvSpPr txBox="1"/>
          <p:nvPr>
            <p:ph type="title"/>
          </p:nvPr>
        </p:nvSpPr>
        <p:spPr>
          <a:xfrm>
            <a:off x="304799" y="-1"/>
            <a:ext cx="5470528" cy="653856"/>
          </a:xfrm>
          <a:prstGeom prst="rect">
            <a:avLst/>
          </a:prstGeom>
        </p:spPr>
        <p:txBody>
          <a:bodyPr/>
          <a:lstStyle/>
          <a:p>
            <a:pPr/>
            <a:r>
              <a:t>Daily Routine</a:t>
            </a:r>
          </a:p>
        </p:txBody>
      </p:sp>
      <p:sp>
        <p:nvSpPr>
          <p:cNvPr id="185"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pPr>
            <a:r>
              <a:t>For each class we’ll run through the following:</a:t>
            </a:r>
            <a:endParaRPr sz="2400"/>
          </a:p>
          <a:p>
            <a:pPr indent="228600" defTabSz="685800">
              <a:defRPr sz="1500"/>
            </a:pPr>
          </a:p>
          <a:p>
            <a:pPr marL="685800" indent="-457200" defTabSz="685800">
              <a:buSzPct val="100000"/>
              <a:buFont typeface="Arial"/>
              <a:buChar char="•"/>
              <a:defRPr sz="2800"/>
            </a:pPr>
            <a:r>
              <a:t>Set Objectives</a:t>
            </a:r>
            <a:endParaRPr sz="2400"/>
          </a:p>
          <a:p>
            <a:pPr marL="685800" indent="-457200" defTabSz="685800">
              <a:buSzPct val="100000"/>
              <a:buFont typeface="Arial"/>
              <a:buChar char="•"/>
              <a:defRPr sz="2800"/>
            </a:pPr>
          </a:p>
          <a:p>
            <a:pPr marL="685800" indent="-457200" defTabSz="685800">
              <a:buSzPct val="100000"/>
              <a:buFont typeface="Arial"/>
              <a:buChar char="•"/>
              <a:defRPr sz="2800"/>
            </a:pPr>
            <a:r>
              <a:t>Brief Background Lecture</a:t>
            </a:r>
            <a:endParaRPr sz="2400"/>
          </a:p>
          <a:p>
            <a:pPr marL="685800" indent="-457200" defTabSz="685800">
              <a:buSzPct val="100000"/>
              <a:buFont typeface="Arial"/>
              <a:buChar char="•"/>
              <a:defRPr sz="2800"/>
            </a:pPr>
          </a:p>
          <a:p>
            <a:pPr marL="685800" indent="-457200" defTabSz="685800">
              <a:buSzPct val="100000"/>
              <a:buFont typeface="Arial"/>
              <a:buChar char="•"/>
              <a:defRPr sz="2800"/>
            </a:pPr>
            <a:r>
              <a:t>Watch Me / Coding Demos</a:t>
            </a:r>
            <a:endParaRPr sz="2400"/>
          </a:p>
          <a:p>
            <a:pPr marL="685800" indent="-457200" defTabSz="685800">
              <a:buSzPct val="100000"/>
              <a:buFont typeface="Arial"/>
              <a:buChar char="•"/>
              <a:defRPr sz="2800"/>
            </a:pPr>
          </a:p>
          <a:p>
            <a:pPr marL="685800" indent="-457200" defTabSz="685800">
              <a:buSzPct val="100000"/>
              <a:buFont typeface="Arial"/>
              <a:buChar char="•"/>
              <a:defRPr sz="2800"/>
            </a:pPr>
            <a:r>
              <a:t>Code Discussions</a:t>
            </a:r>
            <a:endParaRPr sz="2400"/>
          </a:p>
          <a:p>
            <a:pPr marL="685800" indent="-457200" defTabSz="685800">
              <a:buSzPct val="100000"/>
              <a:buFont typeface="Arial"/>
              <a:buChar char="•"/>
              <a:defRPr sz="2800"/>
            </a:pPr>
          </a:p>
          <a:p>
            <a:pPr marL="685800" indent="-457200" defTabSz="685800">
              <a:buSzPct val="100000"/>
              <a:buFont typeface="Arial"/>
              <a:buChar char="•"/>
              <a:defRPr sz="2800"/>
            </a:pPr>
            <a:r>
              <a:t>In-Class Exercises</a:t>
            </a:r>
            <a:endParaRPr sz="2400"/>
          </a:p>
          <a:p>
            <a:pPr marL="685800" indent="-457200" defTabSz="685800">
              <a:buSzPct val="100000"/>
              <a:buFont typeface="Arial"/>
              <a:buChar char="•"/>
              <a:defRPr sz="2800"/>
            </a:pPr>
          </a:p>
          <a:p>
            <a:pPr marL="685800" indent="-457200" defTabSz="685800">
              <a:buSzPct val="100000"/>
              <a:buFont typeface="Arial"/>
              <a:buChar char="•"/>
              <a:defRPr sz="2800"/>
            </a:pPr>
            <a:r>
              <a:t>Project Work</a:t>
            </a:r>
          </a:p>
        </p:txBody>
      </p:sp>
      <p:sp>
        <p:nvSpPr>
          <p:cNvPr id="186"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defRPr>
            </a:pPr>
          </a:p>
        </p:txBody>
      </p:sp>
      <p:sp>
        <p:nvSpPr>
          <p:cNvPr id="187" name="TextBox 6"/>
          <p:cNvSpPr txBox="1"/>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u="sng">
                <a:solidFill>
                  <a:srgbClr val="C00000"/>
                </a:solidFill>
              </a:defRPr>
            </a:lvl1pPr>
          </a:lstStyle>
          <a:p>
            <a:pPr/>
            <a:r>
              <a:t>The Super Important Stuff!!!</a:t>
            </a:r>
          </a:p>
        </p:txBody>
      </p:sp>
      <p:sp>
        <p:nvSpPr>
          <p:cNvPr id="188" name="TextBox 7"/>
          <p:cNvSpPr txBox="1"/>
          <p:nvPr/>
        </p:nvSpPr>
        <p:spPr>
          <a:xfrm>
            <a:off x="4927391" y="5364612"/>
            <a:ext cx="3352464"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2800">
                <a:solidFill>
                  <a:srgbClr val="C00000"/>
                </a:solidFill>
              </a:defRPr>
            </a:lvl1pPr>
          </a:lstStyle>
          <a:p>
            <a:pPr/>
            <a:r>
              <a:t>i.e. Always be doing!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Title 1"/>
          <p:cNvSpPr txBox="1"/>
          <p:nvPr>
            <p:ph type="title"/>
          </p:nvPr>
        </p:nvSpPr>
        <p:spPr>
          <a:xfrm>
            <a:off x="304799" y="-1"/>
            <a:ext cx="5470528" cy="653856"/>
          </a:xfrm>
          <a:prstGeom prst="rect">
            <a:avLst/>
          </a:prstGeom>
        </p:spPr>
        <p:txBody>
          <a:bodyPr/>
          <a:lstStyle/>
          <a:p>
            <a:pPr/>
            <a:r>
              <a:t>Curriculum At-A-Glance</a:t>
            </a:r>
          </a:p>
        </p:txBody>
      </p:sp>
      <p:sp>
        <p:nvSpPr>
          <p:cNvPr id="191" name="Rectangle 4"/>
          <p:cNvSpPr/>
          <p:nvPr/>
        </p:nvSpPr>
        <p:spPr>
          <a:xfrm>
            <a:off x="152398" y="816240"/>
            <a:ext cx="2592415" cy="936361"/>
          </a:xfrm>
          <a:prstGeom prst="rect">
            <a:avLst/>
          </a:prstGeom>
          <a:solidFill>
            <a:srgbClr val="DAE3F3"/>
          </a:solidFill>
          <a:ln w="12700">
            <a:solidFill>
              <a:srgbClr val="42719B"/>
            </a:solidFill>
            <a:miter/>
          </a:ln>
        </p:spPr>
        <p:txBody>
          <a:bodyPr lIns="45719" rIns="45719" anchor="ctr"/>
          <a:lstStyle/>
          <a:p>
            <a:pPr algn="ctr">
              <a:defRPr sz="1400">
                <a:solidFill>
                  <a:srgbClr val="FFFFFF"/>
                </a:solidFill>
              </a:defRPr>
            </a:pPr>
          </a:p>
        </p:txBody>
      </p:sp>
      <p:sp>
        <p:nvSpPr>
          <p:cNvPr id="192" name="Rectangle 12"/>
          <p:cNvSpPr/>
          <p:nvPr/>
        </p:nvSpPr>
        <p:spPr>
          <a:xfrm>
            <a:off x="2943911" y="818458"/>
            <a:ext cx="6030438" cy="934142"/>
          </a:xfrm>
          <a:prstGeom prst="rect">
            <a:avLst/>
          </a:prstGeom>
          <a:solidFill>
            <a:srgbClr val="FFF2CC"/>
          </a:solidFill>
          <a:ln w="12700">
            <a:solidFill>
              <a:srgbClr val="42719B"/>
            </a:solidFill>
            <a:miter/>
          </a:ln>
        </p:spPr>
        <p:txBody>
          <a:bodyPr lIns="45719" rIns="45719" anchor="ctr"/>
          <a:lstStyle/>
          <a:p>
            <a:pPr algn="ctr">
              <a:defRPr sz="1400">
                <a:solidFill>
                  <a:srgbClr val="FFFFFF"/>
                </a:solidFill>
              </a:defRPr>
            </a:pPr>
          </a:p>
        </p:txBody>
      </p:sp>
      <p:sp>
        <p:nvSpPr>
          <p:cNvPr id="193" name="TextBox 25"/>
          <p:cNvSpPr txBox="1"/>
          <p:nvPr/>
        </p:nvSpPr>
        <p:spPr>
          <a:xfrm>
            <a:off x="3090572" y="860047"/>
            <a:ext cx="5883778" cy="823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400" u="sng"/>
            </a:pPr>
            <a:r>
              <a:t>Weeks 1-2: Intro to Data Analytics &amp; Excel Masters</a:t>
            </a:r>
            <a:br/>
            <a:r>
              <a:rPr b="0" sz="1200" u="none"/>
              <a:t>Students begin the course with an introduction to the high-level concepts of data analytics and real-world data crunching with Excel Formulas, Pivot Tables, and Conditional Formatting.</a:t>
            </a:r>
          </a:p>
        </p:txBody>
      </p:sp>
      <p:sp>
        <p:nvSpPr>
          <p:cNvPr id="194" name="Rectangle 32"/>
          <p:cNvSpPr/>
          <p:nvPr/>
        </p:nvSpPr>
        <p:spPr>
          <a:xfrm>
            <a:off x="2957258" y="1905000"/>
            <a:ext cx="6030438" cy="934142"/>
          </a:xfrm>
          <a:prstGeom prst="rect">
            <a:avLst/>
          </a:prstGeom>
          <a:solidFill>
            <a:srgbClr val="FFF2CC"/>
          </a:solidFill>
          <a:ln w="12700">
            <a:solidFill>
              <a:srgbClr val="42719B"/>
            </a:solidFill>
            <a:miter/>
          </a:ln>
        </p:spPr>
        <p:txBody>
          <a:bodyPr lIns="45719" rIns="45719" anchor="ctr"/>
          <a:lstStyle/>
          <a:p>
            <a:pPr algn="ctr">
              <a:defRPr sz="1400">
                <a:solidFill>
                  <a:srgbClr val="FFFFFF"/>
                </a:solidFill>
              </a:defRPr>
            </a:pPr>
          </a:p>
        </p:txBody>
      </p:sp>
      <p:sp>
        <p:nvSpPr>
          <p:cNvPr id="195" name="TextBox 33"/>
          <p:cNvSpPr txBox="1"/>
          <p:nvPr/>
        </p:nvSpPr>
        <p:spPr>
          <a:xfrm>
            <a:off x="3103919" y="1932951"/>
            <a:ext cx="5870431" cy="8230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400" u="sng"/>
            </a:pPr>
            <a:r>
              <a:t>Weeks 3-9: Python Data Analytics and Visualization</a:t>
            </a:r>
            <a:br/>
            <a:r>
              <a:rPr b="0" sz="1200" u="none"/>
              <a:t>Next, students are given a thorough crash-course on Python programming, followed by multiple weeks of data processing using advanced libraries like NumPy, Pandas, Matplotlib, Seaborn, Tweepy, and Beautiful Soup.</a:t>
            </a:r>
          </a:p>
        </p:txBody>
      </p:sp>
      <p:sp>
        <p:nvSpPr>
          <p:cNvPr id="196" name="Rectangle 34"/>
          <p:cNvSpPr/>
          <p:nvPr/>
        </p:nvSpPr>
        <p:spPr>
          <a:xfrm>
            <a:off x="2957258" y="3048000"/>
            <a:ext cx="6030438" cy="934142"/>
          </a:xfrm>
          <a:prstGeom prst="rect">
            <a:avLst/>
          </a:prstGeom>
          <a:solidFill>
            <a:srgbClr val="FFF2CC"/>
          </a:solidFill>
          <a:ln w="12700">
            <a:solidFill>
              <a:srgbClr val="42719B"/>
            </a:solidFill>
            <a:miter/>
          </a:ln>
        </p:spPr>
        <p:txBody>
          <a:bodyPr lIns="45719" rIns="45719" anchor="ctr"/>
          <a:lstStyle/>
          <a:p>
            <a:pPr algn="ctr">
              <a:defRPr sz="1400">
                <a:solidFill>
                  <a:srgbClr val="FFFFFF"/>
                </a:solidFill>
              </a:defRPr>
            </a:pPr>
          </a:p>
        </p:txBody>
      </p:sp>
      <p:sp>
        <p:nvSpPr>
          <p:cNvPr id="197" name="TextBox 35"/>
          <p:cNvSpPr txBox="1"/>
          <p:nvPr/>
        </p:nvSpPr>
        <p:spPr>
          <a:xfrm>
            <a:off x="3103919" y="3084160"/>
            <a:ext cx="5870431" cy="6452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400" u="sng"/>
            </a:pPr>
            <a:r>
              <a:t>Weeks 10-12: Deep Dive into Databases</a:t>
            </a:r>
            <a:br/>
            <a:r>
              <a:rPr b="0" sz="1200" u="none"/>
              <a:t>Students then immerse themselves in three-weeks of introductory and advanced work with SQL (MySQL and Postgresql) and noSQL databases (MongoDB). </a:t>
            </a:r>
          </a:p>
        </p:txBody>
      </p:sp>
      <p:sp>
        <p:nvSpPr>
          <p:cNvPr id="198" name="Rectangle 36"/>
          <p:cNvSpPr/>
          <p:nvPr/>
        </p:nvSpPr>
        <p:spPr>
          <a:xfrm>
            <a:off x="2957258" y="4171258"/>
            <a:ext cx="6030438" cy="934142"/>
          </a:xfrm>
          <a:prstGeom prst="rect">
            <a:avLst/>
          </a:prstGeom>
          <a:solidFill>
            <a:srgbClr val="FFF2CC"/>
          </a:solidFill>
          <a:ln w="12700">
            <a:solidFill>
              <a:srgbClr val="42719B"/>
            </a:solidFill>
            <a:miter/>
          </a:ln>
        </p:spPr>
        <p:txBody>
          <a:bodyPr lIns="45719" rIns="45719" anchor="ctr"/>
          <a:lstStyle/>
          <a:p>
            <a:pPr algn="ctr">
              <a:defRPr sz="1400">
                <a:solidFill>
                  <a:srgbClr val="FFFFFF"/>
                </a:solidFill>
              </a:defRPr>
            </a:pPr>
          </a:p>
        </p:txBody>
      </p:sp>
      <p:sp>
        <p:nvSpPr>
          <p:cNvPr id="199" name="TextBox 37"/>
          <p:cNvSpPr txBox="1"/>
          <p:nvPr/>
        </p:nvSpPr>
        <p:spPr>
          <a:xfrm>
            <a:off x="3103919" y="4191000"/>
            <a:ext cx="5672428" cy="8230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400" u="sng"/>
            </a:pPr>
            <a:r>
              <a:t>Weeks 13-17: Web Based Data Visualization</a:t>
            </a:r>
            <a:br/>
            <a:r>
              <a:rPr b="0" sz="1200" u="none"/>
              <a:t>Students then complete a series of rigorous weeks introducing them on the fundamental tools of web-development (HTML, CSS, JavaScript) and advanced libraries useful for data visualization (D3.js, Leaflet.js)</a:t>
            </a:r>
          </a:p>
        </p:txBody>
      </p:sp>
      <p:sp>
        <p:nvSpPr>
          <p:cNvPr id="200" name="Rectangle 38"/>
          <p:cNvSpPr/>
          <p:nvPr/>
        </p:nvSpPr>
        <p:spPr>
          <a:xfrm>
            <a:off x="2943911" y="5314258"/>
            <a:ext cx="6030438" cy="934142"/>
          </a:xfrm>
          <a:prstGeom prst="rect">
            <a:avLst/>
          </a:prstGeom>
          <a:solidFill>
            <a:srgbClr val="FFF2CC"/>
          </a:solidFill>
          <a:ln w="12700">
            <a:solidFill>
              <a:srgbClr val="42719B"/>
            </a:solidFill>
            <a:miter/>
          </a:ln>
        </p:spPr>
        <p:txBody>
          <a:bodyPr lIns="45719" rIns="45719" anchor="ctr"/>
          <a:lstStyle/>
          <a:p>
            <a:pPr algn="ctr">
              <a:defRPr sz="1400">
                <a:solidFill>
                  <a:srgbClr val="FFFFFF"/>
                </a:solidFill>
              </a:defRPr>
            </a:pPr>
          </a:p>
        </p:txBody>
      </p:sp>
      <p:sp>
        <p:nvSpPr>
          <p:cNvPr id="201" name="TextBox 39"/>
          <p:cNvSpPr txBox="1"/>
          <p:nvPr/>
        </p:nvSpPr>
        <p:spPr>
          <a:xfrm>
            <a:off x="3090572" y="5359939"/>
            <a:ext cx="5824828" cy="8230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400" u="sng"/>
            </a:pPr>
            <a:r>
              <a:t>Weeks 20-24: Final Projects &amp; Advanced Topics</a:t>
            </a:r>
          </a:p>
          <a:p>
            <a:pPr>
              <a:defRPr sz="1200"/>
            </a:pPr>
            <a:r>
              <a:t>Finally, students complete the program by developing a “real-world” data visualization project that applies all they’ve learned. During this time student will be introduced to advanced topics like Tableau, Hadoop, Machine Learning, and R.</a:t>
            </a:r>
          </a:p>
        </p:txBody>
      </p:sp>
      <p:sp>
        <p:nvSpPr>
          <p:cNvPr id="202" name="Rectangle 40"/>
          <p:cNvSpPr/>
          <p:nvPr/>
        </p:nvSpPr>
        <p:spPr>
          <a:xfrm>
            <a:off x="152398" y="1889143"/>
            <a:ext cx="2592415" cy="936361"/>
          </a:xfrm>
          <a:prstGeom prst="rect">
            <a:avLst/>
          </a:prstGeom>
          <a:solidFill>
            <a:srgbClr val="DAE3F3"/>
          </a:solidFill>
          <a:ln w="12700">
            <a:solidFill>
              <a:srgbClr val="42719B"/>
            </a:solidFill>
            <a:miter/>
          </a:ln>
        </p:spPr>
        <p:txBody>
          <a:bodyPr lIns="45719" rIns="45719" anchor="ctr"/>
          <a:lstStyle/>
          <a:p>
            <a:pPr algn="ctr">
              <a:defRPr sz="1400">
                <a:solidFill>
                  <a:srgbClr val="FFFFFF"/>
                </a:solidFill>
              </a:defRPr>
            </a:pPr>
          </a:p>
        </p:txBody>
      </p:sp>
      <p:sp>
        <p:nvSpPr>
          <p:cNvPr id="203" name="Rectangle 41"/>
          <p:cNvSpPr/>
          <p:nvPr/>
        </p:nvSpPr>
        <p:spPr>
          <a:xfrm>
            <a:off x="152398" y="3057525"/>
            <a:ext cx="2592415" cy="936360"/>
          </a:xfrm>
          <a:prstGeom prst="rect">
            <a:avLst/>
          </a:prstGeom>
          <a:solidFill>
            <a:srgbClr val="DAE3F3"/>
          </a:solidFill>
          <a:ln w="12700">
            <a:solidFill>
              <a:srgbClr val="42719B"/>
            </a:solidFill>
            <a:miter/>
          </a:ln>
        </p:spPr>
        <p:txBody>
          <a:bodyPr lIns="45719" rIns="45719" anchor="ctr"/>
          <a:lstStyle/>
          <a:p>
            <a:pPr algn="ctr">
              <a:defRPr sz="1400">
                <a:solidFill>
                  <a:srgbClr val="FFFFFF"/>
                </a:solidFill>
              </a:defRPr>
            </a:pPr>
          </a:p>
        </p:txBody>
      </p:sp>
      <p:sp>
        <p:nvSpPr>
          <p:cNvPr id="204" name="Rectangle 42"/>
          <p:cNvSpPr/>
          <p:nvPr/>
        </p:nvSpPr>
        <p:spPr>
          <a:xfrm>
            <a:off x="152398" y="4191000"/>
            <a:ext cx="2592415" cy="936360"/>
          </a:xfrm>
          <a:prstGeom prst="rect">
            <a:avLst/>
          </a:prstGeom>
          <a:solidFill>
            <a:srgbClr val="DAE3F3"/>
          </a:solidFill>
          <a:ln w="12700">
            <a:solidFill>
              <a:srgbClr val="42719B"/>
            </a:solidFill>
            <a:miter/>
          </a:ln>
        </p:spPr>
        <p:txBody>
          <a:bodyPr lIns="45719" rIns="45719" anchor="ctr"/>
          <a:lstStyle/>
          <a:p>
            <a:pPr algn="ctr">
              <a:defRPr sz="1400">
                <a:solidFill>
                  <a:srgbClr val="FFFFFF"/>
                </a:solidFill>
              </a:defRPr>
            </a:pPr>
          </a:p>
        </p:txBody>
      </p:sp>
      <p:sp>
        <p:nvSpPr>
          <p:cNvPr id="205" name="Rectangle 43"/>
          <p:cNvSpPr/>
          <p:nvPr/>
        </p:nvSpPr>
        <p:spPr>
          <a:xfrm>
            <a:off x="152398" y="5306188"/>
            <a:ext cx="2592415" cy="936361"/>
          </a:xfrm>
          <a:prstGeom prst="rect">
            <a:avLst/>
          </a:prstGeom>
          <a:solidFill>
            <a:srgbClr val="DAE3F3"/>
          </a:solidFill>
          <a:ln w="12700">
            <a:solidFill>
              <a:srgbClr val="42719B"/>
            </a:solidFill>
            <a:miter/>
          </a:ln>
        </p:spPr>
        <p:txBody>
          <a:bodyPr lIns="45719" rIns="45719" anchor="ctr"/>
          <a:lstStyle/>
          <a:p>
            <a:pPr algn="ctr">
              <a:defRPr sz="1400">
                <a:solidFill>
                  <a:srgbClr val="FFFFFF"/>
                </a:solidFill>
              </a:defRPr>
            </a:pPr>
          </a:p>
        </p:txBody>
      </p:sp>
      <p:pic>
        <p:nvPicPr>
          <p:cNvPr id="206" name="Picture 2" descr="Picture 2"/>
          <p:cNvPicPr>
            <a:picLocks noChangeAspect="1"/>
          </p:cNvPicPr>
          <p:nvPr/>
        </p:nvPicPr>
        <p:blipFill>
          <a:blip r:embed="rId2">
            <a:extLst/>
          </a:blip>
          <a:stretch>
            <a:fillRect/>
          </a:stretch>
        </p:blipFill>
        <p:spPr>
          <a:xfrm>
            <a:off x="1121179" y="1921904"/>
            <a:ext cx="693543" cy="875789"/>
          </a:xfrm>
          <a:prstGeom prst="rect">
            <a:avLst/>
          </a:prstGeom>
          <a:ln w="12700">
            <a:miter lim="400000"/>
          </a:ln>
        </p:spPr>
      </p:pic>
      <p:pic>
        <p:nvPicPr>
          <p:cNvPr id="207" name="Picture 2" descr="Picture 2"/>
          <p:cNvPicPr>
            <a:picLocks noChangeAspect="1"/>
          </p:cNvPicPr>
          <p:nvPr/>
        </p:nvPicPr>
        <p:blipFill>
          <a:blip r:embed="rId3">
            <a:extLst/>
          </a:blip>
          <a:stretch>
            <a:fillRect/>
          </a:stretch>
        </p:blipFill>
        <p:spPr>
          <a:xfrm>
            <a:off x="1951084" y="1931429"/>
            <a:ext cx="669939" cy="880212"/>
          </a:xfrm>
          <a:prstGeom prst="rect">
            <a:avLst/>
          </a:prstGeom>
          <a:ln w="12700">
            <a:miter lim="400000"/>
          </a:ln>
        </p:spPr>
      </p:pic>
      <p:pic>
        <p:nvPicPr>
          <p:cNvPr id="208" name="Picture 4" descr="Picture 4"/>
          <p:cNvPicPr>
            <a:picLocks noChangeAspect="1"/>
          </p:cNvPicPr>
          <p:nvPr/>
        </p:nvPicPr>
        <p:blipFill>
          <a:blip r:embed="rId4">
            <a:extLst/>
          </a:blip>
          <a:stretch>
            <a:fillRect/>
          </a:stretch>
        </p:blipFill>
        <p:spPr>
          <a:xfrm>
            <a:off x="298622" y="1921904"/>
            <a:ext cx="710360" cy="875789"/>
          </a:xfrm>
          <a:prstGeom prst="rect">
            <a:avLst/>
          </a:prstGeom>
          <a:ln w="12700">
            <a:miter lim="400000"/>
          </a:ln>
        </p:spPr>
      </p:pic>
      <p:pic>
        <p:nvPicPr>
          <p:cNvPr id="209" name="Picture 6" descr="Picture 6"/>
          <p:cNvPicPr>
            <a:picLocks noChangeAspect="1"/>
          </p:cNvPicPr>
          <p:nvPr/>
        </p:nvPicPr>
        <p:blipFill>
          <a:blip r:embed="rId5">
            <a:extLst/>
          </a:blip>
          <a:stretch>
            <a:fillRect/>
          </a:stretch>
        </p:blipFill>
        <p:spPr>
          <a:xfrm>
            <a:off x="1109878" y="4205728"/>
            <a:ext cx="677452" cy="877825"/>
          </a:xfrm>
          <a:prstGeom prst="rect">
            <a:avLst/>
          </a:prstGeom>
          <a:ln w="12700">
            <a:miter lim="400000"/>
          </a:ln>
        </p:spPr>
      </p:pic>
      <p:pic>
        <p:nvPicPr>
          <p:cNvPr id="210" name="Picture 8" descr="Picture 8"/>
          <p:cNvPicPr>
            <a:picLocks noChangeAspect="1"/>
          </p:cNvPicPr>
          <p:nvPr/>
        </p:nvPicPr>
        <p:blipFill>
          <a:blip r:embed="rId6">
            <a:extLst/>
          </a:blip>
          <a:stretch>
            <a:fillRect/>
          </a:stretch>
        </p:blipFill>
        <p:spPr>
          <a:xfrm>
            <a:off x="1938029" y="4220267"/>
            <a:ext cx="713233" cy="877826"/>
          </a:xfrm>
          <a:prstGeom prst="rect">
            <a:avLst/>
          </a:prstGeom>
          <a:ln w="12700">
            <a:miter lim="400000"/>
          </a:ln>
        </p:spPr>
      </p:pic>
      <p:pic>
        <p:nvPicPr>
          <p:cNvPr id="211" name="Picture 10" descr="Picture 10"/>
          <p:cNvPicPr>
            <a:picLocks noChangeAspect="1"/>
          </p:cNvPicPr>
          <p:nvPr/>
        </p:nvPicPr>
        <p:blipFill>
          <a:blip r:embed="rId7">
            <a:extLst/>
          </a:blip>
          <a:stretch>
            <a:fillRect/>
          </a:stretch>
        </p:blipFill>
        <p:spPr>
          <a:xfrm>
            <a:off x="298622" y="4220267"/>
            <a:ext cx="697456" cy="863286"/>
          </a:xfrm>
          <a:prstGeom prst="rect">
            <a:avLst/>
          </a:prstGeom>
          <a:ln w="12700">
            <a:miter lim="400000"/>
          </a:ln>
        </p:spPr>
      </p:pic>
      <p:pic>
        <p:nvPicPr>
          <p:cNvPr id="212" name="Picture 12" descr="Picture 12"/>
          <p:cNvPicPr>
            <a:picLocks noChangeAspect="1"/>
          </p:cNvPicPr>
          <p:nvPr/>
        </p:nvPicPr>
        <p:blipFill>
          <a:blip r:embed="rId8">
            <a:extLst/>
          </a:blip>
          <a:stretch>
            <a:fillRect/>
          </a:stretch>
        </p:blipFill>
        <p:spPr>
          <a:xfrm>
            <a:off x="298620" y="3086792"/>
            <a:ext cx="697456" cy="877826"/>
          </a:xfrm>
          <a:prstGeom prst="rect">
            <a:avLst/>
          </a:prstGeom>
          <a:ln w="12700">
            <a:miter lim="400000"/>
          </a:ln>
        </p:spPr>
      </p:pic>
      <p:pic>
        <p:nvPicPr>
          <p:cNvPr id="213" name="Picture 14" descr="Picture 14"/>
          <p:cNvPicPr>
            <a:picLocks noChangeAspect="1"/>
          </p:cNvPicPr>
          <p:nvPr/>
        </p:nvPicPr>
        <p:blipFill>
          <a:blip r:embed="rId9">
            <a:extLst/>
          </a:blip>
          <a:stretch>
            <a:fillRect/>
          </a:stretch>
        </p:blipFill>
        <p:spPr>
          <a:xfrm>
            <a:off x="1928497" y="3103210"/>
            <a:ext cx="692527" cy="852341"/>
          </a:xfrm>
          <a:prstGeom prst="rect">
            <a:avLst/>
          </a:prstGeom>
          <a:ln w="12700">
            <a:miter lim="400000"/>
          </a:ln>
        </p:spPr>
      </p:pic>
      <p:pic>
        <p:nvPicPr>
          <p:cNvPr id="214" name="Picture 16" descr="Picture 16"/>
          <p:cNvPicPr>
            <a:picLocks noChangeAspect="1"/>
          </p:cNvPicPr>
          <p:nvPr/>
        </p:nvPicPr>
        <p:blipFill>
          <a:blip r:embed="rId10">
            <a:extLst/>
          </a:blip>
          <a:stretch>
            <a:fillRect/>
          </a:stretch>
        </p:blipFill>
        <p:spPr>
          <a:xfrm>
            <a:off x="1146811" y="3076575"/>
            <a:ext cx="667911" cy="877825"/>
          </a:xfrm>
          <a:prstGeom prst="rect">
            <a:avLst/>
          </a:prstGeom>
          <a:ln w="12700">
            <a:miter lim="400000"/>
          </a:ln>
        </p:spPr>
      </p:pic>
      <p:pic>
        <p:nvPicPr>
          <p:cNvPr id="215" name="Picture 18" descr="Picture 18"/>
          <p:cNvPicPr>
            <a:picLocks noChangeAspect="1"/>
          </p:cNvPicPr>
          <p:nvPr/>
        </p:nvPicPr>
        <p:blipFill>
          <a:blip r:embed="rId11">
            <a:extLst/>
          </a:blip>
          <a:stretch>
            <a:fillRect/>
          </a:stretch>
        </p:blipFill>
        <p:spPr>
          <a:xfrm>
            <a:off x="1953112" y="5351914"/>
            <a:ext cx="667911" cy="877825"/>
          </a:xfrm>
          <a:prstGeom prst="rect">
            <a:avLst/>
          </a:prstGeom>
          <a:ln w="12700">
            <a:miter lim="400000"/>
          </a:ln>
        </p:spPr>
      </p:pic>
      <p:pic>
        <p:nvPicPr>
          <p:cNvPr id="216" name="Picture 20" descr="Picture 20"/>
          <p:cNvPicPr>
            <a:picLocks noChangeAspect="1"/>
          </p:cNvPicPr>
          <p:nvPr/>
        </p:nvPicPr>
        <p:blipFill>
          <a:blip r:embed="rId12">
            <a:extLst/>
          </a:blip>
          <a:stretch>
            <a:fillRect/>
          </a:stretch>
        </p:blipFill>
        <p:spPr>
          <a:xfrm>
            <a:off x="278072" y="5351914"/>
            <a:ext cx="709203" cy="877825"/>
          </a:xfrm>
          <a:prstGeom prst="rect">
            <a:avLst/>
          </a:prstGeom>
          <a:ln w="12700">
            <a:miter lim="400000"/>
          </a:ln>
        </p:spPr>
      </p:pic>
      <p:pic>
        <p:nvPicPr>
          <p:cNvPr id="217" name="Picture 22" descr="Picture 22"/>
          <p:cNvPicPr>
            <a:picLocks noChangeAspect="1"/>
          </p:cNvPicPr>
          <p:nvPr/>
        </p:nvPicPr>
        <p:blipFill>
          <a:blip r:embed="rId13">
            <a:extLst/>
          </a:blip>
          <a:stretch>
            <a:fillRect/>
          </a:stretch>
        </p:blipFill>
        <p:spPr>
          <a:xfrm>
            <a:off x="1146811" y="5365341"/>
            <a:ext cx="667911" cy="877825"/>
          </a:xfrm>
          <a:prstGeom prst="rect">
            <a:avLst/>
          </a:prstGeom>
          <a:ln w="12700">
            <a:miter lim="400000"/>
          </a:ln>
        </p:spPr>
      </p:pic>
      <p:pic>
        <p:nvPicPr>
          <p:cNvPr id="218" name="Picture 24" descr="Picture 24"/>
          <p:cNvPicPr>
            <a:picLocks noChangeAspect="1"/>
          </p:cNvPicPr>
          <p:nvPr/>
        </p:nvPicPr>
        <p:blipFill>
          <a:blip r:embed="rId14">
            <a:extLst/>
          </a:blip>
          <a:stretch>
            <a:fillRect/>
          </a:stretch>
        </p:blipFill>
        <p:spPr>
          <a:xfrm>
            <a:off x="1954198" y="858774"/>
            <a:ext cx="717309" cy="877825"/>
          </a:xfrm>
          <a:prstGeom prst="rect">
            <a:avLst/>
          </a:prstGeom>
          <a:ln w="12700">
            <a:miter lim="400000"/>
          </a:ln>
        </p:spPr>
      </p:pic>
      <p:pic>
        <p:nvPicPr>
          <p:cNvPr id="219" name="Picture 26" descr="Picture 26"/>
          <p:cNvPicPr>
            <a:picLocks noChangeAspect="1"/>
          </p:cNvPicPr>
          <p:nvPr/>
        </p:nvPicPr>
        <p:blipFill>
          <a:blip r:embed="rId15">
            <a:extLst/>
          </a:blip>
          <a:stretch>
            <a:fillRect/>
          </a:stretch>
        </p:blipFill>
        <p:spPr>
          <a:xfrm>
            <a:off x="1142298" y="850968"/>
            <a:ext cx="701278" cy="877826"/>
          </a:xfrm>
          <a:prstGeom prst="rect">
            <a:avLst/>
          </a:prstGeom>
          <a:ln w="12700">
            <a:miter lim="400000"/>
          </a:ln>
        </p:spPr>
      </p:pic>
      <p:pic>
        <p:nvPicPr>
          <p:cNvPr id="220" name="Picture 28" descr="Picture 28"/>
          <p:cNvPicPr>
            <a:picLocks noChangeAspect="1"/>
          </p:cNvPicPr>
          <p:nvPr/>
        </p:nvPicPr>
        <p:blipFill>
          <a:blip r:embed="rId16">
            <a:extLst/>
          </a:blip>
          <a:stretch>
            <a:fillRect/>
          </a:stretch>
        </p:blipFill>
        <p:spPr>
          <a:xfrm>
            <a:off x="298620" y="858774"/>
            <a:ext cx="697456" cy="87782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Title 1"/>
          <p:cNvSpPr txBox="1"/>
          <p:nvPr>
            <p:ph type="title"/>
          </p:nvPr>
        </p:nvSpPr>
        <p:spPr>
          <a:xfrm>
            <a:off x="304800" y="-1"/>
            <a:ext cx="8686800" cy="653856"/>
          </a:xfrm>
          <a:prstGeom prst="rect">
            <a:avLst/>
          </a:prstGeom>
        </p:spPr>
        <p:txBody>
          <a:bodyPr/>
          <a:lstStyle/>
          <a:p>
            <a:pPr/>
            <a:r>
              <a:t>Example Activity: Subway Delays… According to </a:t>
            </a:r>
            <a:r>
              <a:rPr i="1"/>
              <a:t>Twitter</a:t>
            </a:r>
          </a:p>
        </p:txBody>
      </p:sp>
      <p:sp>
        <p:nvSpPr>
          <p:cNvPr id="223" name="Content Placeholder 2"/>
          <p:cNvSpPr txBox="1"/>
          <p:nvPr/>
        </p:nvSpPr>
        <p:spPr>
          <a:xfrm>
            <a:off x="304800" y="5097548"/>
            <a:ext cx="8534400" cy="1295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57175" indent="-257175" defTabSz="685800">
              <a:spcBef>
                <a:spcPts val="400"/>
              </a:spcBef>
              <a:buSzPct val="100000"/>
              <a:buFont typeface="Arial"/>
              <a:buChar char="•"/>
              <a:defRPr sz="2000"/>
            </a:lvl1pPr>
          </a:lstStyle>
          <a:p>
            <a:pPr/>
            <a:r>
              <a:t>We’ll utilize Twitter Data online to assess which NYC trains are most likely to be delayed. We will be using Python Pandas, Tweepy, Twitter’s API, and Matplotlib to convert tweet data into meaningful graphs.</a:t>
            </a:r>
          </a:p>
        </p:txBody>
      </p:sp>
      <p:pic>
        <p:nvPicPr>
          <p:cNvPr id="224" name="Picture 7" descr="Picture 7"/>
          <p:cNvPicPr>
            <a:picLocks noChangeAspect="1"/>
          </p:cNvPicPr>
          <p:nvPr/>
        </p:nvPicPr>
        <p:blipFill>
          <a:blip r:embed="rId2">
            <a:extLst/>
          </a:blip>
          <a:stretch>
            <a:fillRect/>
          </a:stretch>
        </p:blipFill>
        <p:spPr>
          <a:xfrm>
            <a:off x="4572000" y="1264971"/>
            <a:ext cx="4495800" cy="3383230"/>
          </a:xfrm>
          <a:prstGeom prst="rect">
            <a:avLst/>
          </a:prstGeom>
          <a:ln w="12700">
            <a:miter lim="400000"/>
          </a:ln>
        </p:spPr>
      </p:pic>
      <p:pic>
        <p:nvPicPr>
          <p:cNvPr id="225" name="Picture 14" descr="Picture 14"/>
          <p:cNvPicPr>
            <a:picLocks noChangeAspect="1"/>
          </p:cNvPicPr>
          <p:nvPr/>
        </p:nvPicPr>
        <p:blipFill>
          <a:blip r:embed="rId3">
            <a:extLst/>
          </a:blip>
          <a:stretch>
            <a:fillRect/>
          </a:stretch>
        </p:blipFill>
        <p:spPr>
          <a:xfrm>
            <a:off x="330200" y="815622"/>
            <a:ext cx="4281297" cy="383257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Title 1"/>
          <p:cNvSpPr txBox="1"/>
          <p:nvPr>
            <p:ph type="title"/>
          </p:nvPr>
        </p:nvSpPr>
        <p:spPr>
          <a:xfrm>
            <a:off x="304800" y="-1"/>
            <a:ext cx="8686800" cy="653856"/>
          </a:xfrm>
          <a:prstGeom prst="rect">
            <a:avLst/>
          </a:prstGeom>
        </p:spPr>
        <p:txBody>
          <a:bodyPr/>
          <a:lstStyle/>
          <a:p>
            <a:pPr/>
            <a:r>
              <a:t>Example Activity: McDonalds Map (Carto)</a:t>
            </a:r>
          </a:p>
        </p:txBody>
      </p:sp>
      <p:pic>
        <p:nvPicPr>
          <p:cNvPr id="228" name="Picture 2" descr="Picture 2"/>
          <p:cNvPicPr>
            <a:picLocks noChangeAspect="1"/>
          </p:cNvPicPr>
          <p:nvPr/>
        </p:nvPicPr>
        <p:blipFill>
          <a:blip r:embed="rId2">
            <a:extLst/>
          </a:blip>
          <a:stretch>
            <a:fillRect/>
          </a:stretch>
        </p:blipFill>
        <p:spPr>
          <a:xfrm>
            <a:off x="286511" y="807463"/>
            <a:ext cx="8534401" cy="4280535"/>
          </a:xfrm>
          <a:prstGeom prst="rect">
            <a:avLst/>
          </a:prstGeom>
          <a:ln w="12700">
            <a:miter lim="400000"/>
          </a:ln>
        </p:spPr>
      </p:pic>
      <p:sp>
        <p:nvSpPr>
          <p:cNvPr id="229" name="Content Placeholder 2"/>
          <p:cNvSpPr txBox="1"/>
          <p:nvPr/>
        </p:nvSpPr>
        <p:spPr>
          <a:xfrm>
            <a:off x="304800" y="5097548"/>
            <a:ext cx="8534400" cy="122705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57175" indent="-257175" defTabSz="685800">
              <a:spcBef>
                <a:spcPts val="400"/>
              </a:spcBef>
              <a:buSzPct val="100000"/>
              <a:buFont typeface="Arial"/>
              <a:buChar char="•"/>
              <a:defRPr sz="2000"/>
            </a:lvl1pPr>
          </a:lstStyle>
          <a:p>
            <a:pPr/>
            <a:r>
              <a:t>We’ll be using publicly available data to create interactive dashboards of all McDonalds across the country using easy-to-use visualization tools like Carto.</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Title 1"/>
          <p:cNvSpPr txBox="1"/>
          <p:nvPr>
            <p:ph type="title"/>
          </p:nvPr>
        </p:nvSpPr>
        <p:spPr>
          <a:xfrm>
            <a:off x="304800" y="-1"/>
            <a:ext cx="8839200" cy="653856"/>
          </a:xfrm>
          <a:prstGeom prst="rect">
            <a:avLst/>
          </a:prstGeom>
        </p:spPr>
        <p:txBody>
          <a:bodyPr/>
          <a:lstStyle/>
          <a:p>
            <a:pPr/>
            <a:r>
              <a:t>1. Explosive Growth in “Digitized” Data (Creation)</a:t>
            </a:r>
          </a:p>
        </p:txBody>
      </p:sp>
      <p:pic>
        <p:nvPicPr>
          <p:cNvPr id="94" name="Picture 8" descr="Picture 8"/>
          <p:cNvPicPr>
            <a:picLocks noChangeAspect="1"/>
          </p:cNvPicPr>
          <p:nvPr/>
        </p:nvPicPr>
        <p:blipFill>
          <a:blip r:embed="rId2">
            <a:extLst/>
          </a:blip>
          <a:stretch>
            <a:fillRect/>
          </a:stretch>
        </p:blipFill>
        <p:spPr>
          <a:xfrm>
            <a:off x="381000" y="885395"/>
            <a:ext cx="4076331" cy="2735734"/>
          </a:xfrm>
          <a:prstGeom prst="rect">
            <a:avLst/>
          </a:prstGeom>
          <a:ln w="12700">
            <a:miter lim="400000"/>
          </a:ln>
        </p:spPr>
      </p:pic>
      <p:pic>
        <p:nvPicPr>
          <p:cNvPr id="95" name="Picture 9" descr="Picture 9"/>
          <p:cNvPicPr>
            <a:picLocks noChangeAspect="1"/>
          </p:cNvPicPr>
          <p:nvPr/>
        </p:nvPicPr>
        <p:blipFill>
          <a:blip r:embed="rId3">
            <a:extLst/>
          </a:blip>
          <a:srcRect l="0" t="0" r="0" b="6371"/>
          <a:stretch>
            <a:fillRect/>
          </a:stretch>
        </p:blipFill>
        <p:spPr>
          <a:xfrm>
            <a:off x="4687823" y="3810000"/>
            <a:ext cx="4153270" cy="2151383"/>
          </a:xfrm>
          <a:prstGeom prst="rect">
            <a:avLst/>
          </a:prstGeom>
          <a:ln w="12700">
            <a:miter lim="400000"/>
          </a:ln>
        </p:spPr>
      </p:pic>
      <p:pic>
        <p:nvPicPr>
          <p:cNvPr id="96" name="Picture 10" descr="Picture 10"/>
          <p:cNvPicPr>
            <a:picLocks noChangeAspect="1"/>
          </p:cNvPicPr>
          <p:nvPr/>
        </p:nvPicPr>
        <p:blipFill>
          <a:blip r:embed="rId4">
            <a:extLst/>
          </a:blip>
          <a:stretch>
            <a:fillRect/>
          </a:stretch>
        </p:blipFill>
        <p:spPr>
          <a:xfrm>
            <a:off x="4687823" y="890547"/>
            <a:ext cx="4153270" cy="2730582"/>
          </a:xfrm>
          <a:prstGeom prst="rect">
            <a:avLst/>
          </a:prstGeom>
          <a:ln w="12700">
            <a:miter lim="400000"/>
          </a:ln>
        </p:spPr>
      </p:pic>
      <p:pic>
        <p:nvPicPr>
          <p:cNvPr id="97" name="Picture 11" descr="Picture 11"/>
          <p:cNvPicPr>
            <a:picLocks noChangeAspect="1"/>
          </p:cNvPicPr>
          <p:nvPr/>
        </p:nvPicPr>
        <p:blipFill>
          <a:blip r:embed="rId5">
            <a:extLst/>
          </a:blip>
          <a:srcRect l="2765" t="13771" r="0" b="16968"/>
          <a:stretch>
            <a:fillRect/>
          </a:stretch>
        </p:blipFill>
        <p:spPr>
          <a:xfrm>
            <a:off x="380999" y="3810000"/>
            <a:ext cx="4076332" cy="21872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Title 1"/>
          <p:cNvSpPr txBox="1"/>
          <p:nvPr>
            <p:ph type="title"/>
          </p:nvPr>
        </p:nvSpPr>
        <p:spPr>
          <a:xfrm>
            <a:off x="304800" y="-1"/>
            <a:ext cx="8686800" cy="653856"/>
          </a:xfrm>
          <a:prstGeom prst="rect">
            <a:avLst/>
          </a:prstGeom>
        </p:spPr>
        <p:txBody>
          <a:bodyPr/>
          <a:lstStyle/>
          <a:p>
            <a:pPr/>
            <a:r>
              <a:t>Example Activity: Banking Deserts</a:t>
            </a:r>
          </a:p>
        </p:txBody>
      </p:sp>
      <p:pic>
        <p:nvPicPr>
          <p:cNvPr id="232" name="Picture 5" descr="Picture 5"/>
          <p:cNvPicPr>
            <a:picLocks noChangeAspect="1"/>
          </p:cNvPicPr>
          <p:nvPr/>
        </p:nvPicPr>
        <p:blipFill>
          <a:blip r:embed="rId2">
            <a:extLst/>
          </a:blip>
          <a:stretch>
            <a:fillRect/>
          </a:stretch>
        </p:blipFill>
        <p:spPr>
          <a:xfrm>
            <a:off x="304800" y="852309"/>
            <a:ext cx="6995122" cy="5472290"/>
          </a:xfrm>
          <a:prstGeom prst="rect">
            <a:avLst/>
          </a:prstGeom>
          <a:ln w="12700">
            <a:miter lim="400000"/>
          </a:ln>
        </p:spPr>
      </p:pic>
      <p:sp>
        <p:nvSpPr>
          <p:cNvPr id="233" name="Content Placeholder 2"/>
          <p:cNvSpPr txBox="1"/>
          <p:nvPr/>
        </p:nvSpPr>
        <p:spPr>
          <a:xfrm>
            <a:off x="6553200" y="2209800"/>
            <a:ext cx="2514600" cy="2127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57175" indent="-257175" defTabSz="685800">
              <a:spcBef>
                <a:spcPts val="400"/>
              </a:spcBef>
              <a:buSzPct val="100000"/>
              <a:buFont typeface="Arial"/>
              <a:buChar char="•"/>
              <a:defRPr sz="2000"/>
            </a:lvl1pPr>
          </a:lstStyle>
          <a:p>
            <a:pPr/>
            <a:r>
              <a:t>And we’ll be using a variety of public demographic data and APIs to explain many real-world social phenomena.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Title 1"/>
          <p:cNvSpPr txBox="1"/>
          <p:nvPr>
            <p:ph type="title"/>
          </p:nvPr>
        </p:nvSpPr>
        <p:spPr>
          <a:xfrm>
            <a:off x="304800" y="-1"/>
            <a:ext cx="8839200" cy="653856"/>
          </a:xfrm>
          <a:prstGeom prst="rect">
            <a:avLst/>
          </a:prstGeom>
        </p:spPr>
        <p:txBody>
          <a:bodyPr/>
          <a:lstStyle/>
          <a:p>
            <a:pPr/>
            <a:r>
              <a:t>Example Activity: Banking Deserts</a:t>
            </a:r>
          </a:p>
        </p:txBody>
      </p:sp>
      <p:pic>
        <p:nvPicPr>
          <p:cNvPr id="236" name="Picture 6" descr="Picture 6"/>
          <p:cNvPicPr>
            <a:picLocks noChangeAspect="1"/>
          </p:cNvPicPr>
          <p:nvPr/>
        </p:nvPicPr>
        <p:blipFill>
          <a:blip r:embed="rId2">
            <a:extLst/>
          </a:blip>
          <a:stretch>
            <a:fillRect/>
          </a:stretch>
        </p:blipFill>
        <p:spPr>
          <a:xfrm>
            <a:off x="4662311" y="2362200"/>
            <a:ext cx="4362460" cy="3146197"/>
          </a:xfrm>
          <a:prstGeom prst="rect">
            <a:avLst/>
          </a:prstGeom>
          <a:ln w="12700">
            <a:miter lim="400000"/>
          </a:ln>
        </p:spPr>
      </p:pic>
      <p:pic>
        <p:nvPicPr>
          <p:cNvPr id="237" name="Picture 8" descr="Picture 8"/>
          <p:cNvPicPr>
            <a:picLocks noChangeAspect="1"/>
          </p:cNvPicPr>
          <p:nvPr/>
        </p:nvPicPr>
        <p:blipFill>
          <a:blip r:embed="rId3">
            <a:extLst/>
          </a:blip>
          <a:stretch>
            <a:fillRect/>
          </a:stretch>
        </p:blipFill>
        <p:spPr>
          <a:xfrm>
            <a:off x="299286" y="2362200"/>
            <a:ext cx="4425114" cy="3075933"/>
          </a:xfrm>
          <a:prstGeom prst="rect">
            <a:avLst/>
          </a:prstGeom>
          <a:ln w="12700">
            <a:miter lim="400000"/>
          </a:ln>
        </p:spPr>
      </p:pic>
      <p:pic>
        <p:nvPicPr>
          <p:cNvPr id="238" name="Picture 6" descr="Picture 6"/>
          <p:cNvPicPr>
            <a:picLocks noChangeAspect="1"/>
          </p:cNvPicPr>
          <p:nvPr/>
        </p:nvPicPr>
        <p:blipFill>
          <a:blip r:embed="rId4">
            <a:extLst/>
          </a:blip>
          <a:stretch>
            <a:fillRect/>
          </a:stretch>
        </p:blipFill>
        <p:spPr>
          <a:xfrm>
            <a:off x="1361227" y="853021"/>
            <a:ext cx="2556019" cy="1284009"/>
          </a:xfrm>
          <a:prstGeom prst="rect">
            <a:avLst/>
          </a:prstGeom>
          <a:ln w="12700">
            <a:miter lim="400000"/>
          </a:ln>
        </p:spPr>
      </p:pic>
      <p:sp>
        <p:nvSpPr>
          <p:cNvPr id="239" name="Plus Sign 9"/>
          <p:cNvSpPr/>
          <p:nvPr/>
        </p:nvSpPr>
        <p:spPr>
          <a:xfrm>
            <a:off x="4322304" y="1174291"/>
            <a:ext cx="727992" cy="641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7754" y="7344"/>
                </a:lnTo>
                <a:lnTo>
                  <a:pt x="7754" y="0"/>
                </a:lnTo>
                <a:lnTo>
                  <a:pt x="13846" y="0"/>
                </a:lnTo>
                <a:lnTo>
                  <a:pt x="13846" y="7344"/>
                </a:lnTo>
                <a:lnTo>
                  <a:pt x="21600" y="7344"/>
                </a:lnTo>
                <a:lnTo>
                  <a:pt x="21600" y="14256"/>
                </a:lnTo>
                <a:lnTo>
                  <a:pt x="13846" y="14256"/>
                </a:lnTo>
                <a:lnTo>
                  <a:pt x="13846" y="21600"/>
                </a:lnTo>
                <a:lnTo>
                  <a:pt x="7754" y="21600"/>
                </a:lnTo>
                <a:lnTo>
                  <a:pt x="7754" y="14256"/>
                </a:lnTo>
                <a:lnTo>
                  <a:pt x="0" y="14256"/>
                </a:lnTo>
                <a:close/>
              </a:path>
            </a:pathLst>
          </a:custGeom>
          <a:solidFill>
            <a:schemeClr val="accent1"/>
          </a:solidFill>
          <a:ln w="12700">
            <a:solidFill>
              <a:srgbClr val="42719B"/>
            </a:solidFill>
            <a:miter/>
          </a:ln>
        </p:spPr>
        <p:txBody>
          <a:bodyPr lIns="45719" rIns="45719" anchor="ctr"/>
          <a:lstStyle/>
          <a:p>
            <a:pPr algn="ctr">
              <a:defRPr>
                <a:solidFill>
                  <a:srgbClr val="FFFFFF"/>
                </a:solidFill>
              </a:defRPr>
            </a:pPr>
          </a:p>
        </p:txBody>
      </p:sp>
      <p:pic>
        <p:nvPicPr>
          <p:cNvPr id="240" name="Picture 10" descr="Picture 10"/>
          <p:cNvPicPr>
            <a:picLocks noChangeAspect="1"/>
          </p:cNvPicPr>
          <p:nvPr/>
        </p:nvPicPr>
        <p:blipFill>
          <a:blip r:embed="rId5">
            <a:extLst/>
          </a:blip>
          <a:stretch>
            <a:fillRect/>
          </a:stretch>
        </p:blipFill>
        <p:spPr>
          <a:xfrm>
            <a:off x="5427133" y="932754"/>
            <a:ext cx="2365022" cy="1290910"/>
          </a:xfrm>
          <a:prstGeom prst="rect">
            <a:avLst/>
          </a:prstGeom>
          <a:ln w="12700">
            <a:miter lim="400000"/>
          </a:ln>
        </p:spPr>
      </p:pic>
      <p:sp>
        <p:nvSpPr>
          <p:cNvPr id="241" name="Content Placeholder 2"/>
          <p:cNvSpPr txBox="1"/>
          <p:nvPr/>
        </p:nvSpPr>
        <p:spPr>
          <a:xfrm>
            <a:off x="304799" y="5486400"/>
            <a:ext cx="8719972" cy="10168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257175" indent="-257175" defTabSz="685800">
              <a:spcBef>
                <a:spcPts val="400"/>
              </a:spcBef>
              <a:buSzPct val="100000"/>
              <a:buFont typeface="Arial"/>
              <a:buChar char="•"/>
            </a:lvl1pPr>
          </a:lstStyle>
          <a:p>
            <a:pPr/>
            <a:r>
              <a:t>We’ll be utilizing data from sources like the US Census, Google Maps, and more to dredge out insights on poverty, discrimination, and the impact of changing economies.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Title 1"/>
          <p:cNvSpPr txBox="1"/>
          <p:nvPr>
            <p:ph type="title"/>
          </p:nvPr>
        </p:nvSpPr>
        <p:spPr>
          <a:xfrm>
            <a:off x="76200" y="533400"/>
            <a:ext cx="8915400" cy="5257800"/>
          </a:xfrm>
          <a:prstGeom prst="rect">
            <a:avLst/>
          </a:prstGeom>
        </p:spPr>
        <p:txBody>
          <a:bodyPr/>
          <a:lstStyle/>
          <a:p>
            <a:pPr>
              <a:defRPr sz="4200"/>
            </a:pPr>
            <a:r>
              <a:t>We</a:t>
            </a:r>
            <a:r>
              <a:t>’</a:t>
            </a:r>
            <a:r>
              <a:t>ve got a </a:t>
            </a:r>
            <a:r>
              <a:rPr u="sng"/>
              <a:t>long</a:t>
            </a:r>
            <a:r>
              <a:t> ways to go</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Title 1"/>
          <p:cNvSpPr txBox="1"/>
          <p:nvPr>
            <p:ph type="title"/>
          </p:nvPr>
        </p:nvSpPr>
        <p:spPr>
          <a:xfrm>
            <a:off x="390606" y="2953542"/>
            <a:ext cx="8229601" cy="871859"/>
          </a:xfrm>
          <a:prstGeom prst="rect">
            <a:avLst/>
          </a:prstGeom>
        </p:spPr>
        <p:txBody>
          <a:bodyPr/>
          <a:lstStyle/>
          <a:p>
            <a:pPr/>
            <a:r>
              <a:t>Helpful Tips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xfrm>
            <a:off x="304800" y="-1"/>
            <a:ext cx="8686800" cy="653856"/>
          </a:xfrm>
          <a:prstGeom prst="rect">
            <a:avLst/>
          </a:prstGeom>
        </p:spPr>
        <p:txBody>
          <a:bodyPr/>
          <a:lstStyle/>
          <a:p>
            <a:pPr/>
            <a:r>
              <a:t>1. Embrace Your Inner Toddler</a:t>
            </a:r>
          </a:p>
        </p:txBody>
      </p:sp>
      <p:pic>
        <p:nvPicPr>
          <p:cNvPr id="250" name="Picture 3" descr="Picture 3"/>
          <p:cNvPicPr>
            <a:picLocks noChangeAspect="1"/>
          </p:cNvPicPr>
          <p:nvPr/>
        </p:nvPicPr>
        <p:blipFill>
          <a:blip r:embed="rId2">
            <a:extLst/>
          </a:blip>
          <a:stretch>
            <a:fillRect/>
          </a:stretch>
        </p:blipFill>
        <p:spPr>
          <a:xfrm>
            <a:off x="542340" y="762000"/>
            <a:ext cx="8211719" cy="5477746"/>
          </a:xfrm>
          <a:prstGeom prst="rect">
            <a:avLst/>
          </a:prstGeom>
          <a:ln w="12700">
            <a:miter lim="400000"/>
          </a:ln>
        </p:spPr>
      </p:pic>
      <p:sp>
        <p:nvSpPr>
          <p:cNvPr id="251" name="TextBox 1"/>
          <p:cNvSpPr txBox="1"/>
          <p:nvPr/>
        </p:nvSpPr>
        <p:spPr>
          <a:xfrm>
            <a:off x="6248400" y="1219200"/>
            <a:ext cx="2250503"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This should be you.</a:t>
            </a:r>
          </a:p>
        </p:txBody>
      </p:sp>
      <p:sp>
        <p:nvSpPr>
          <p:cNvPr id="252" name="Straight Arrow Connector 7"/>
          <p:cNvSpPr/>
          <p:nvPr/>
        </p:nvSpPr>
        <p:spPr>
          <a:xfrm flipH="1">
            <a:off x="6096000" y="1588532"/>
            <a:ext cx="990601" cy="849869"/>
          </a:xfrm>
          <a:prstGeom prst="line">
            <a:avLst/>
          </a:prstGeom>
          <a:ln w="38100">
            <a:solidFill>
              <a:srgbClr val="000000"/>
            </a:solidFill>
            <a:miter/>
            <a:tailEnd type="triangle"/>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Title 1"/>
          <p:cNvSpPr txBox="1"/>
          <p:nvPr>
            <p:ph type="title"/>
          </p:nvPr>
        </p:nvSpPr>
        <p:spPr>
          <a:xfrm>
            <a:off x="304800" y="-1"/>
            <a:ext cx="8686800" cy="653856"/>
          </a:xfrm>
          <a:prstGeom prst="rect">
            <a:avLst/>
          </a:prstGeom>
        </p:spPr>
        <p:txBody>
          <a:bodyPr/>
          <a:lstStyle/>
          <a:p>
            <a:pPr/>
            <a:r>
              <a:t>2. Brace Yourself for Doubt, Challenge, and Confusion</a:t>
            </a:r>
          </a:p>
        </p:txBody>
      </p:sp>
      <p:pic>
        <p:nvPicPr>
          <p:cNvPr id="255" name="Picture 2" descr="Picture 2"/>
          <p:cNvPicPr>
            <a:picLocks noChangeAspect="1"/>
          </p:cNvPicPr>
          <p:nvPr/>
        </p:nvPicPr>
        <p:blipFill>
          <a:blip r:embed="rId2">
            <a:extLst/>
          </a:blip>
          <a:stretch>
            <a:fillRect/>
          </a:stretch>
        </p:blipFill>
        <p:spPr>
          <a:xfrm>
            <a:off x="-10101" y="990600"/>
            <a:ext cx="9154101" cy="5245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Title 1"/>
          <p:cNvSpPr txBox="1"/>
          <p:nvPr>
            <p:ph type="title"/>
          </p:nvPr>
        </p:nvSpPr>
        <p:spPr>
          <a:xfrm>
            <a:off x="304800" y="-1"/>
            <a:ext cx="8686800" cy="653856"/>
          </a:xfrm>
          <a:prstGeom prst="rect">
            <a:avLst/>
          </a:prstGeom>
        </p:spPr>
        <p:txBody>
          <a:bodyPr/>
          <a:lstStyle/>
          <a:p>
            <a:pPr/>
            <a:r>
              <a:t>2. Brace Yourself for Doubt, Challenge, and Confusion</a:t>
            </a:r>
          </a:p>
        </p:txBody>
      </p:sp>
      <p:sp>
        <p:nvSpPr>
          <p:cNvPr id="258" name="Rectangle 5"/>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259" name="Content Placeholder 2"/>
          <p:cNvSpPr txBox="1"/>
          <p:nvPr/>
        </p:nvSpPr>
        <p:spPr>
          <a:xfrm>
            <a:off x="457200" y="838200"/>
            <a:ext cx="8229600" cy="5270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800"/>
            </a:pPr>
            <a:r>
              <a:t>“You can’t tell whether you’re learning something when you’re learning it—in fact, </a:t>
            </a:r>
            <a:r>
              <a:rPr b="1" u="sng"/>
              <a:t>learning feels a lot more like frustration</a:t>
            </a:r>
            <a:r>
              <a:t>.”</a:t>
            </a:r>
          </a:p>
          <a:p>
            <a:pPr>
              <a:lnSpc>
                <a:spcPct val="90000"/>
              </a:lnSpc>
              <a:spcBef>
                <a:spcPts val="1000"/>
              </a:spcBef>
              <a:defRPr sz="2800"/>
            </a:pPr>
          </a:p>
          <a:p>
            <a:pPr>
              <a:lnSpc>
                <a:spcPct val="90000"/>
              </a:lnSpc>
              <a:spcBef>
                <a:spcPts val="1000"/>
              </a:spcBef>
              <a:defRPr sz="2800"/>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pPr>
          </a:p>
          <a:p>
            <a:pPr>
              <a:lnSpc>
                <a:spcPct val="90000"/>
              </a:lnSpc>
              <a:spcBef>
                <a:spcPts val="1000"/>
              </a:spcBef>
              <a:defRPr i="1" sz="1600"/>
            </a:pPr>
            <a:r>
              <a:t>Jeff Dickey, Author of Write Modern Web Apps with the MEAN Stack: Mongo, Express, AngularJS, and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Title 1"/>
          <p:cNvSpPr txBox="1"/>
          <p:nvPr>
            <p:ph type="title"/>
          </p:nvPr>
        </p:nvSpPr>
        <p:spPr>
          <a:xfrm>
            <a:off x="304800" y="-1"/>
            <a:ext cx="8686800" cy="653856"/>
          </a:xfrm>
          <a:prstGeom prst="rect">
            <a:avLst/>
          </a:prstGeom>
        </p:spPr>
        <p:txBody>
          <a:bodyPr/>
          <a:lstStyle/>
          <a:p>
            <a:pPr/>
            <a:r>
              <a:t>3. Relish the Novice Experience</a:t>
            </a:r>
          </a:p>
        </p:txBody>
      </p:sp>
      <p:pic>
        <p:nvPicPr>
          <p:cNvPr id="262" name="Picture 3" descr="Picture 3"/>
          <p:cNvPicPr>
            <a:picLocks noChangeAspect="1"/>
          </p:cNvPicPr>
          <p:nvPr/>
        </p:nvPicPr>
        <p:blipFill>
          <a:blip r:embed="rId2">
            <a:extLst/>
          </a:blip>
          <a:stretch>
            <a:fillRect/>
          </a:stretch>
        </p:blipFill>
        <p:spPr>
          <a:xfrm>
            <a:off x="296333" y="1108190"/>
            <a:ext cx="8552482" cy="4191001"/>
          </a:xfrm>
          <a:prstGeom prst="rect">
            <a:avLst/>
          </a:prstGeom>
          <a:ln w="12700">
            <a:miter lim="400000"/>
          </a:ln>
        </p:spPr>
      </p:pic>
      <p:sp>
        <p:nvSpPr>
          <p:cNvPr id="263" name="TextBox 8"/>
          <p:cNvSpPr txBox="1"/>
          <p:nvPr/>
        </p:nvSpPr>
        <p:spPr>
          <a:xfrm>
            <a:off x="304799" y="5525868"/>
            <a:ext cx="8544016"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pPr>
            <a:r>
              <a:t>Expect a </a:t>
            </a:r>
            <a:r>
              <a:rPr i="1"/>
              <a:t>lot</a:t>
            </a:r>
            <a:r>
              <a:t> of lightbulb moments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Title 1"/>
          <p:cNvSpPr txBox="1"/>
          <p:nvPr>
            <p:ph type="title"/>
          </p:nvPr>
        </p:nvSpPr>
        <p:spPr>
          <a:xfrm>
            <a:off x="304800" y="-1"/>
            <a:ext cx="8686800" cy="653856"/>
          </a:xfrm>
          <a:prstGeom prst="rect">
            <a:avLst/>
          </a:prstGeom>
        </p:spPr>
        <p:txBody>
          <a:bodyPr/>
          <a:lstStyle/>
          <a:p>
            <a:pPr/>
            <a:r>
              <a:t>4. Form a Community Now!</a:t>
            </a:r>
          </a:p>
        </p:txBody>
      </p:sp>
      <p:pic>
        <p:nvPicPr>
          <p:cNvPr id="266" name="Picture 1" descr="Picture 1"/>
          <p:cNvPicPr>
            <a:picLocks noChangeAspect="1"/>
          </p:cNvPicPr>
          <p:nvPr/>
        </p:nvPicPr>
        <p:blipFill>
          <a:blip r:embed="rId2">
            <a:extLst/>
          </a:blip>
          <a:stretch>
            <a:fillRect/>
          </a:stretch>
        </p:blipFill>
        <p:spPr>
          <a:xfrm>
            <a:off x="38100" y="990600"/>
            <a:ext cx="7467600" cy="4956620"/>
          </a:xfrm>
          <a:prstGeom prst="rect">
            <a:avLst/>
          </a:prstGeom>
          <a:ln w="12700">
            <a:miter lim="400000"/>
          </a:ln>
        </p:spPr>
      </p:pic>
      <p:sp>
        <p:nvSpPr>
          <p:cNvPr id="267" name="TextBox 3"/>
          <p:cNvSpPr txBox="1"/>
          <p:nvPr/>
        </p:nvSpPr>
        <p:spPr>
          <a:xfrm>
            <a:off x="7620000" y="1265365"/>
            <a:ext cx="1524000"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pPr>
            <a:r>
              <a:t>Your </a:t>
            </a:r>
          </a:p>
          <a:p>
            <a:pPr>
              <a:defRPr b="1"/>
            </a:pPr>
            <a:r>
              <a:t>Classmates</a:t>
            </a:r>
          </a:p>
        </p:txBody>
      </p:sp>
      <p:sp>
        <p:nvSpPr>
          <p:cNvPr id="268" name="Straight Arrow Connector 4"/>
          <p:cNvSpPr/>
          <p:nvPr/>
        </p:nvSpPr>
        <p:spPr>
          <a:xfrm flipH="1">
            <a:off x="5791199" y="1588532"/>
            <a:ext cx="1828801" cy="967516"/>
          </a:xfrm>
          <a:prstGeom prst="line">
            <a:avLst/>
          </a:prstGeom>
          <a:ln w="38100">
            <a:solidFill>
              <a:srgbClr val="FFF2CC"/>
            </a:solidFill>
            <a:miter/>
            <a:tailEnd type="triangle"/>
          </a:ln>
        </p:spPr>
        <p:txBody>
          <a:bodyPr lIns="45719" rIns="45719"/>
          <a:lstStyle/>
          <a:p>
            <a:pPr/>
          </a:p>
        </p:txBody>
      </p:sp>
      <p:sp>
        <p:nvSpPr>
          <p:cNvPr id="269" name="Straight Arrow Connector 6"/>
          <p:cNvSpPr/>
          <p:nvPr/>
        </p:nvSpPr>
        <p:spPr>
          <a:xfrm flipH="1">
            <a:off x="5333999" y="1588532"/>
            <a:ext cx="2286002" cy="2221468"/>
          </a:xfrm>
          <a:prstGeom prst="line">
            <a:avLst/>
          </a:prstGeom>
          <a:ln w="38100">
            <a:solidFill>
              <a:srgbClr val="FFF2CC"/>
            </a:solidFill>
            <a:miter/>
            <a:tailEnd type="triangle"/>
          </a:ln>
        </p:spPr>
        <p:txBody>
          <a:bodyPr lIns="45719" rIns="45719"/>
          <a:lstStyle/>
          <a:p>
            <a:pPr/>
          </a:p>
        </p:txBody>
      </p:sp>
      <p:sp>
        <p:nvSpPr>
          <p:cNvPr id="270" name="Straight Arrow Connector 9"/>
          <p:cNvSpPr/>
          <p:nvPr/>
        </p:nvSpPr>
        <p:spPr>
          <a:xfrm flipH="1">
            <a:off x="5181599" y="1588531"/>
            <a:ext cx="2438402" cy="392670"/>
          </a:xfrm>
          <a:prstGeom prst="line">
            <a:avLst/>
          </a:prstGeom>
          <a:ln w="38100">
            <a:solidFill>
              <a:srgbClr val="FFF2CC"/>
            </a:solidFill>
            <a:miter/>
            <a:tailEnd type="triangle"/>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Title 1"/>
          <p:cNvSpPr txBox="1"/>
          <p:nvPr>
            <p:ph type="title"/>
          </p:nvPr>
        </p:nvSpPr>
        <p:spPr>
          <a:xfrm>
            <a:off x="304800" y="-1"/>
            <a:ext cx="8686800" cy="653856"/>
          </a:xfrm>
          <a:prstGeom prst="rect">
            <a:avLst/>
          </a:prstGeom>
        </p:spPr>
        <p:txBody>
          <a:bodyPr/>
          <a:lstStyle/>
          <a:p>
            <a:pPr/>
            <a:r>
              <a:t>5. Put in the Hours (And the Effort)!</a:t>
            </a:r>
          </a:p>
        </p:txBody>
      </p:sp>
      <p:pic>
        <p:nvPicPr>
          <p:cNvPr id="273" name="Picture 1" descr="Picture 1"/>
          <p:cNvPicPr>
            <a:picLocks noChangeAspect="1"/>
          </p:cNvPicPr>
          <p:nvPr/>
        </p:nvPicPr>
        <p:blipFill>
          <a:blip r:embed="rId2">
            <a:extLst/>
          </a:blip>
          <a:stretch>
            <a:fillRect/>
          </a:stretch>
        </p:blipFill>
        <p:spPr>
          <a:xfrm>
            <a:off x="933450" y="838200"/>
            <a:ext cx="7429500" cy="4953000"/>
          </a:xfrm>
          <a:prstGeom prst="rect">
            <a:avLst/>
          </a:prstGeom>
          <a:ln w="12700">
            <a:miter lim="400000"/>
          </a:ln>
        </p:spPr>
      </p:pic>
      <p:sp>
        <p:nvSpPr>
          <p:cNvPr id="274" name="TextBox 3"/>
          <p:cNvSpPr txBox="1"/>
          <p:nvPr/>
        </p:nvSpPr>
        <p:spPr>
          <a:xfrm>
            <a:off x="304800" y="5867400"/>
            <a:ext cx="8534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There is no “magic pill”. You’ve got to put in the hours!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Title 1"/>
          <p:cNvSpPr txBox="1"/>
          <p:nvPr>
            <p:ph type="title"/>
          </p:nvPr>
        </p:nvSpPr>
        <p:spPr>
          <a:xfrm>
            <a:off x="304799" y="-1"/>
            <a:ext cx="8709712" cy="653856"/>
          </a:xfrm>
          <a:prstGeom prst="rect">
            <a:avLst/>
          </a:prstGeom>
        </p:spPr>
        <p:txBody>
          <a:bodyPr/>
          <a:lstStyle/>
          <a:p>
            <a:pPr/>
            <a:r>
              <a:t>2. Explosive Growth in Analytic Tools (Synthesis)</a:t>
            </a:r>
          </a:p>
        </p:txBody>
      </p:sp>
      <p:grpSp>
        <p:nvGrpSpPr>
          <p:cNvPr id="104" name="Group 6"/>
          <p:cNvGrpSpPr/>
          <p:nvPr/>
        </p:nvGrpSpPr>
        <p:grpSpPr>
          <a:xfrm>
            <a:off x="313944" y="990600"/>
            <a:ext cx="8628538" cy="5218835"/>
            <a:chOff x="0" y="0"/>
            <a:chExt cx="8628537" cy="5218834"/>
          </a:xfrm>
        </p:grpSpPr>
        <p:pic>
          <p:nvPicPr>
            <p:cNvPr id="100" name="Picture 2" descr="Picture 2"/>
            <p:cNvPicPr>
              <a:picLocks noChangeAspect="1"/>
            </p:cNvPicPr>
            <p:nvPr/>
          </p:nvPicPr>
          <p:blipFill>
            <a:blip r:embed="rId2">
              <a:extLst/>
            </a:blip>
            <a:stretch>
              <a:fillRect/>
            </a:stretch>
          </p:blipFill>
          <p:spPr>
            <a:xfrm>
              <a:off x="0" y="0"/>
              <a:ext cx="4491671" cy="2637253"/>
            </a:xfrm>
            <a:prstGeom prst="rect">
              <a:avLst/>
            </a:prstGeom>
            <a:ln w="12700" cap="flat">
              <a:noFill/>
              <a:miter lim="400000"/>
            </a:ln>
            <a:effectLst/>
          </p:spPr>
        </p:pic>
        <p:pic>
          <p:nvPicPr>
            <p:cNvPr id="101" name="Picture 3" descr="Picture 3"/>
            <p:cNvPicPr>
              <a:picLocks noChangeAspect="1"/>
            </p:cNvPicPr>
            <p:nvPr/>
          </p:nvPicPr>
          <p:blipFill>
            <a:blip r:embed="rId3">
              <a:extLst/>
            </a:blip>
            <a:stretch>
              <a:fillRect/>
            </a:stretch>
          </p:blipFill>
          <p:spPr>
            <a:xfrm>
              <a:off x="4491670" y="29023"/>
              <a:ext cx="4136868" cy="2579206"/>
            </a:xfrm>
            <a:prstGeom prst="rect">
              <a:avLst/>
            </a:prstGeom>
            <a:ln w="12700" cap="flat">
              <a:noFill/>
              <a:miter lim="400000"/>
            </a:ln>
            <a:effectLst/>
          </p:spPr>
        </p:pic>
        <p:pic>
          <p:nvPicPr>
            <p:cNvPr id="102" name="Picture 4" descr="Picture 4"/>
            <p:cNvPicPr>
              <a:picLocks noChangeAspect="1"/>
            </p:cNvPicPr>
            <p:nvPr/>
          </p:nvPicPr>
          <p:blipFill>
            <a:blip r:embed="rId4">
              <a:extLst/>
            </a:blip>
            <a:stretch>
              <a:fillRect/>
            </a:stretch>
          </p:blipFill>
          <p:spPr>
            <a:xfrm>
              <a:off x="0" y="2697999"/>
              <a:ext cx="4491671" cy="2520836"/>
            </a:xfrm>
            <a:prstGeom prst="rect">
              <a:avLst/>
            </a:prstGeom>
            <a:ln w="12700" cap="flat">
              <a:noFill/>
              <a:miter lim="400000"/>
            </a:ln>
            <a:effectLst/>
          </p:spPr>
        </p:pic>
        <p:pic>
          <p:nvPicPr>
            <p:cNvPr id="103" name="Picture 5" descr="Picture 5"/>
            <p:cNvPicPr>
              <a:picLocks noChangeAspect="1"/>
            </p:cNvPicPr>
            <p:nvPr/>
          </p:nvPicPr>
          <p:blipFill>
            <a:blip r:embed="rId5">
              <a:extLst/>
            </a:blip>
            <a:srcRect l="0" t="0" r="15428" b="0"/>
            <a:stretch>
              <a:fillRect/>
            </a:stretch>
          </p:blipFill>
          <p:spPr>
            <a:xfrm>
              <a:off x="4510975" y="2637252"/>
              <a:ext cx="4117563" cy="2564751"/>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Title 1"/>
          <p:cNvSpPr txBox="1"/>
          <p:nvPr>
            <p:ph type="title"/>
          </p:nvPr>
        </p:nvSpPr>
        <p:spPr>
          <a:xfrm>
            <a:off x="304800" y="-1"/>
            <a:ext cx="8686800" cy="653856"/>
          </a:xfrm>
          <a:prstGeom prst="rect">
            <a:avLst/>
          </a:prstGeom>
        </p:spPr>
        <p:txBody>
          <a:bodyPr/>
          <a:lstStyle/>
          <a:p>
            <a:pPr/>
            <a:r>
              <a:t>6. Celebrate Your Successes!</a:t>
            </a:r>
          </a:p>
        </p:txBody>
      </p:sp>
      <p:pic>
        <p:nvPicPr>
          <p:cNvPr id="277" name="Picture 2" descr="Picture 2"/>
          <p:cNvPicPr>
            <a:picLocks noChangeAspect="1"/>
          </p:cNvPicPr>
          <p:nvPr/>
        </p:nvPicPr>
        <p:blipFill>
          <a:blip r:embed="rId2">
            <a:extLst/>
          </a:blip>
          <a:stretch>
            <a:fillRect/>
          </a:stretch>
        </p:blipFill>
        <p:spPr>
          <a:xfrm>
            <a:off x="768350" y="901700"/>
            <a:ext cx="7607300" cy="5054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TextBox 5"/>
          <p:cNvSpPr txBox="1"/>
          <p:nvPr/>
        </p:nvSpPr>
        <p:spPr>
          <a:xfrm>
            <a:off x="448732" y="2971800"/>
            <a:ext cx="8534401" cy="7699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4800"/>
            </a:lvl1pPr>
          </a:lstStyle>
          <a:p>
            <a:pPr/>
            <a:r>
              <a:t>It’s time for a group activity!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Title 1"/>
          <p:cNvSpPr txBox="1"/>
          <p:nvPr>
            <p:ph type="title"/>
          </p:nvPr>
        </p:nvSpPr>
        <p:spPr>
          <a:xfrm>
            <a:off x="158270" y="2514600"/>
            <a:ext cx="8839201" cy="1600200"/>
          </a:xfrm>
          <a:prstGeom prst="rect">
            <a:avLst/>
          </a:prstGeom>
        </p:spPr>
        <p:txBody>
          <a:bodyPr/>
          <a:lstStyle/>
          <a:p>
            <a:pPr/>
            <a:r>
              <a:t>Form a group of 3-4 students.</a:t>
            </a:r>
            <a:br/>
            <a:r>
              <a:rPr b="0" sz="1800"/>
              <a:t>(Psst</a:t>
            </a:r>
            <a:r>
              <a:rPr b="0" sz="1800"/>
              <a:t>…</a:t>
            </a:r>
            <a:r>
              <a:rPr b="0" sz="1800"/>
              <a:t> They shouldn’t be someone right next to you)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Title 1"/>
          <p:cNvSpPr txBox="1"/>
          <p:nvPr>
            <p:ph type="title"/>
          </p:nvPr>
        </p:nvSpPr>
        <p:spPr>
          <a:xfrm>
            <a:off x="390606" y="2953542"/>
            <a:ext cx="8229601" cy="871859"/>
          </a:xfrm>
          <a:prstGeom prst="rect">
            <a:avLst/>
          </a:prstGeom>
        </p:spPr>
        <p:txBody>
          <a:bodyPr/>
          <a:lstStyle/>
          <a:p>
            <a:pPr/>
            <a:r>
              <a:t>Break!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Title 1"/>
          <p:cNvSpPr txBox="1"/>
          <p:nvPr>
            <p:ph type="title"/>
          </p:nvPr>
        </p:nvSpPr>
        <p:spPr>
          <a:xfrm>
            <a:off x="390606" y="2953542"/>
            <a:ext cx="8229601" cy="871859"/>
          </a:xfrm>
          <a:prstGeom prst="rect">
            <a:avLst/>
          </a:prstGeom>
        </p:spPr>
        <p:txBody>
          <a:bodyPr/>
          <a:lstStyle/>
          <a:p>
            <a:pPr/>
            <a:r>
              <a:t>Thought Experiment #1</a:t>
            </a:r>
          </a:p>
        </p:txBody>
      </p:sp>
      <p:sp>
        <p:nvSpPr>
          <p:cNvPr id="288" name="Title 1"/>
          <p:cNvSpPr txBox="1"/>
          <p:nvPr/>
        </p:nvSpPr>
        <p:spPr>
          <a:xfrm>
            <a:off x="390606" y="3657600"/>
            <a:ext cx="8229601" cy="871859"/>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defRPr b="1" i="1" sz="2400">
                <a:solidFill>
                  <a:srgbClr val="FFFFFF"/>
                </a:solidFill>
              </a:defRPr>
            </a:lvl1pPr>
          </a:lstStyle>
          <a:p>
            <a:pPr/>
            <a:r>
              <a:t>The Great Debate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2" name="Picture 2" descr="Picture 2"/>
          <p:cNvPicPr>
            <a:picLocks noChangeAspect="1"/>
          </p:cNvPicPr>
          <p:nvPr/>
        </p:nvPicPr>
        <p:blipFill>
          <a:blip r:embed="rId2">
            <a:extLst/>
          </a:blip>
          <a:stretch>
            <a:fillRect/>
          </a:stretch>
        </p:blipFill>
        <p:spPr>
          <a:xfrm>
            <a:off x="-2" y="0"/>
            <a:ext cx="9144002" cy="5181600"/>
          </a:xfrm>
          <a:prstGeom prst="rect">
            <a:avLst/>
          </a:prstGeom>
          <a:ln w="12700">
            <a:miter lim="400000"/>
          </a:ln>
        </p:spPr>
      </p:pic>
      <p:sp>
        <p:nvSpPr>
          <p:cNvPr id="293" name="Title 1"/>
          <p:cNvSpPr txBox="1"/>
          <p:nvPr>
            <p:ph type="title"/>
          </p:nvPr>
        </p:nvSpPr>
        <p:spPr>
          <a:xfrm>
            <a:off x="158270" y="4953000"/>
            <a:ext cx="8839201" cy="1600200"/>
          </a:xfrm>
          <a:prstGeom prst="rect">
            <a:avLst/>
          </a:prstGeom>
        </p:spPr>
        <p:txBody>
          <a:bodyPr/>
          <a:lstStyle/>
          <a:p>
            <a:pPr>
              <a:defRPr b="0" sz="2400"/>
            </a:pPr>
            <a:r>
              <a:t>Imagine</a:t>
            </a:r>
            <a:r>
              <a:t>…</a:t>
            </a:r>
            <a:r>
              <a:t> </a:t>
            </a:r>
            <a:br/>
            <a:r>
              <a:rPr b="1"/>
              <a:t>Your entire bonus rests on answering this next question.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Title 1"/>
          <p:cNvSpPr txBox="1"/>
          <p:nvPr>
            <p:ph type="title"/>
          </p:nvPr>
        </p:nvSpPr>
        <p:spPr>
          <a:xfrm>
            <a:off x="158270" y="5105400"/>
            <a:ext cx="8839201" cy="1600200"/>
          </a:xfrm>
          <a:prstGeom prst="rect">
            <a:avLst/>
          </a:prstGeom>
        </p:spPr>
        <p:txBody>
          <a:bodyPr/>
          <a:lstStyle/>
          <a:p>
            <a:pPr>
              <a:defRPr b="0" sz="2400"/>
            </a:pPr>
            <a:r>
              <a:t>Or if you want something higher stakes... Imagine</a:t>
            </a:r>
            <a:br/>
            <a:r>
              <a:rPr b="1"/>
              <a:t>Your entire life depends on answering this question</a:t>
            </a:r>
            <a:r>
              <a:rPr b="1"/>
              <a:t>…</a:t>
            </a:r>
          </a:p>
        </p:txBody>
      </p:sp>
      <p:pic>
        <p:nvPicPr>
          <p:cNvPr id="296" name="Picture 1" descr="Picture 1"/>
          <p:cNvPicPr>
            <a:picLocks noChangeAspect="1"/>
          </p:cNvPicPr>
          <p:nvPr/>
        </p:nvPicPr>
        <p:blipFill>
          <a:blip r:embed="rId2">
            <a:extLst/>
          </a:blip>
          <a:stretch>
            <a:fillRect/>
          </a:stretch>
        </p:blipFill>
        <p:spPr>
          <a:xfrm>
            <a:off x="0" y="152400"/>
            <a:ext cx="9144000" cy="514676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Title 1"/>
          <p:cNvSpPr txBox="1"/>
          <p:nvPr>
            <p:ph type="title"/>
          </p:nvPr>
        </p:nvSpPr>
        <p:spPr>
          <a:xfrm>
            <a:off x="304799" y="-1"/>
            <a:ext cx="5470528" cy="653856"/>
          </a:xfrm>
          <a:prstGeom prst="rect">
            <a:avLst/>
          </a:prstGeom>
        </p:spPr>
        <p:txBody>
          <a:bodyPr/>
          <a:lstStyle/>
          <a:p>
            <a:pPr/>
            <a:r>
              <a:t>The Question</a:t>
            </a:r>
            <a:r>
              <a:t>…</a:t>
            </a:r>
          </a:p>
        </p:txBody>
      </p:sp>
      <p:sp>
        <p:nvSpPr>
          <p:cNvPr id="299" name="TextBox 2"/>
          <p:cNvSpPr txBox="1"/>
          <p:nvPr/>
        </p:nvSpPr>
        <p:spPr>
          <a:xfrm>
            <a:off x="147226" y="2590800"/>
            <a:ext cx="8920575" cy="14684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4800"/>
            </a:pPr>
            <a:r>
              <a:t>Which do Americans prefer: </a:t>
            </a:r>
          </a:p>
          <a:p>
            <a:pPr algn="ctr">
              <a:defRPr sz="4800"/>
            </a:pPr>
            <a:r>
              <a:t>Italian or Mexican food?</a:t>
            </a:r>
          </a:p>
        </p:txBody>
      </p:sp>
      <p:pic>
        <p:nvPicPr>
          <p:cNvPr id="300" name="Picture 3" descr="Picture 3"/>
          <p:cNvPicPr>
            <a:picLocks noChangeAspect="1"/>
          </p:cNvPicPr>
          <p:nvPr/>
        </p:nvPicPr>
        <p:blipFill>
          <a:blip r:embed="rId2">
            <a:extLst/>
          </a:blip>
          <a:stretch>
            <a:fillRect/>
          </a:stretch>
        </p:blipFill>
        <p:spPr>
          <a:xfrm>
            <a:off x="1981200" y="4339514"/>
            <a:ext cx="5153025" cy="1988888"/>
          </a:xfrm>
          <a:prstGeom prst="rect">
            <a:avLst/>
          </a:prstGeom>
          <a:ln w="12700">
            <a:miter lim="400000"/>
          </a:ln>
        </p:spPr>
      </p:pic>
      <p:pic>
        <p:nvPicPr>
          <p:cNvPr id="301" name="Picture 4" descr="Picture 4"/>
          <p:cNvPicPr>
            <a:picLocks noChangeAspect="1"/>
          </p:cNvPicPr>
          <p:nvPr/>
        </p:nvPicPr>
        <p:blipFill>
          <a:blip r:embed="rId3">
            <a:extLst/>
          </a:blip>
          <a:stretch>
            <a:fillRect/>
          </a:stretch>
        </p:blipFill>
        <p:spPr>
          <a:xfrm>
            <a:off x="1824036" y="899862"/>
            <a:ext cx="5495926" cy="16097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Title 2"/>
          <p:cNvSpPr txBox="1"/>
          <p:nvPr>
            <p:ph type="title"/>
          </p:nvPr>
        </p:nvSpPr>
        <p:spPr>
          <a:xfrm>
            <a:off x="304799" y="-1"/>
            <a:ext cx="5470528" cy="653856"/>
          </a:xfrm>
          <a:prstGeom prst="rect">
            <a:avLst/>
          </a:prstGeom>
        </p:spPr>
        <p:txBody>
          <a:bodyPr/>
          <a:lstStyle/>
          <a:p>
            <a:pPr/>
            <a:r>
              <a:t>&gt; YOUR TURN!</a:t>
            </a:r>
          </a:p>
        </p:txBody>
      </p:sp>
      <p:sp>
        <p:nvSpPr>
          <p:cNvPr id="304"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defRPr>
            </a:pPr>
          </a:p>
        </p:txBody>
      </p:sp>
      <p:sp>
        <p:nvSpPr>
          <p:cNvPr id="305" name="TextBox 8"/>
          <p:cNvSpPr txBox="1"/>
          <p:nvPr/>
        </p:nvSpPr>
        <p:spPr>
          <a:xfrm>
            <a:off x="304800" y="761999"/>
            <a:ext cx="8686800" cy="54179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pPr>
            <a:r>
              <a:t>Assignment:</a:t>
            </a:r>
          </a:p>
          <a:p>
            <a:pPr/>
            <a:r>
              <a:t>With your group develop a complete strategy for answering this question with as much confidence possible. Specifically, answer questions like:</a:t>
            </a:r>
          </a:p>
          <a:p>
            <a:pPr/>
          </a:p>
          <a:p>
            <a:pPr marL="342900" indent="-342900">
              <a:buSzPct val="100000"/>
              <a:buFont typeface="Arial"/>
              <a:buChar char="•"/>
            </a:pPr>
            <a:r>
              <a:t>What data will you attempt to gather?</a:t>
            </a:r>
          </a:p>
          <a:p>
            <a:pPr marL="342900" indent="-342900">
              <a:buSzPct val="100000"/>
              <a:buFont typeface="Arial"/>
              <a:buChar char="•"/>
            </a:pPr>
          </a:p>
          <a:p>
            <a:pPr marL="342900" indent="-342900">
              <a:buSzPct val="100000"/>
              <a:buFont typeface="Arial"/>
              <a:buChar char="•"/>
            </a:pPr>
            <a:r>
              <a:t>What relationships will you be looking for?</a:t>
            </a:r>
          </a:p>
          <a:p>
            <a:pPr marL="342900" indent="-342900">
              <a:buSzPct val="100000"/>
              <a:buFont typeface="Arial"/>
              <a:buChar char="•"/>
            </a:pPr>
          </a:p>
          <a:p>
            <a:pPr marL="342900" indent="-342900">
              <a:buSzPct val="100000"/>
              <a:buFont typeface="Arial"/>
              <a:buChar char="•"/>
            </a:pPr>
            <a:r>
              <a:t>How will you ensure your answer is most likely “true”?</a:t>
            </a:r>
          </a:p>
          <a:p>
            <a:pPr/>
          </a:p>
          <a:p>
            <a:pPr>
              <a:defRPr b="1"/>
            </a:pPr>
            <a:r>
              <a:t>Assumptions:</a:t>
            </a:r>
          </a:p>
          <a:p>
            <a:pPr marL="342900" indent="-342900">
              <a:buSzPct val="100000"/>
              <a:buFont typeface="Arial"/>
              <a:buChar char="•"/>
            </a:pPr>
          </a:p>
          <a:p>
            <a:pPr marL="342900" indent="-342900">
              <a:buSzPct val="100000"/>
              <a:buFont typeface="Arial"/>
              <a:buChar char="•"/>
            </a:pPr>
            <a:r>
              <a:t>You are given 5 hours and a budget of $10 to accomplish this.</a:t>
            </a:r>
          </a:p>
          <a:p>
            <a:pPr marL="342900" indent="-342900">
              <a:buSzPct val="100000"/>
              <a:buFont typeface="Arial"/>
              <a:buChar char="•"/>
            </a:pPr>
          </a:p>
          <a:p>
            <a:pPr marL="342900" indent="-342900">
              <a:buSzPct val="100000"/>
              <a:buFont typeface="Arial"/>
              <a:buChar char="•"/>
            </a:pPr>
            <a:r>
              <a:t>Your answer will be tested by randomly selecting 9 Americans who will each be asked the question – with 0 qualifiers. </a:t>
            </a:r>
          </a:p>
          <a:p>
            <a:pPr marL="342900" indent="-342900">
              <a:buSzPct val="100000"/>
              <a:buFont typeface="Arial"/>
              <a:buChar char="•"/>
            </a:pPr>
          </a:p>
          <a:p>
            <a:pPr marL="342900" indent="-342900">
              <a:buSzPct val="100000"/>
              <a:buFont typeface="Arial"/>
              <a:buChar char="•"/>
            </a:pPr>
            <a:r>
              <a:t>You only have your team. </a:t>
            </a:r>
          </a:p>
          <a:p>
            <a:pPr/>
          </a:p>
          <a:p>
            <a:pPr>
              <a:defRPr b="1" i="1" u="sng"/>
            </a:pPr>
            <a:r>
              <a:t>Be prepared to share!</a:t>
            </a:r>
            <a:r>
              <a:rPr u="none"/>
              <a:t> </a:t>
            </a:r>
            <a:r>
              <a:rPr b="0" u="none"/>
              <a:t>(P.S. Your answer had better not be: “We Googled it”)</a:t>
            </a:r>
          </a:p>
        </p:txBody>
      </p:sp>
      <p:sp>
        <p:nvSpPr>
          <p:cNvPr id="306"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pPr>
            <a:r>
              <a:t>Activity</a:t>
            </a:r>
            <a:r>
              <a:rPr b="0" i="1"/>
              <a:t>: </a:t>
            </a:r>
            <a:r>
              <a:rPr b="0"/>
              <a:t>The Great Debate </a:t>
            </a:r>
            <a:r>
              <a:t>|  Suggested Time: </a:t>
            </a:r>
            <a:r>
              <a:rPr b="0"/>
              <a:t>15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Title 1"/>
          <p:cNvSpPr txBox="1"/>
          <p:nvPr>
            <p:ph type="title"/>
          </p:nvPr>
        </p:nvSpPr>
        <p:spPr>
          <a:xfrm>
            <a:off x="390606" y="2953542"/>
            <a:ext cx="8229601" cy="871859"/>
          </a:xfrm>
          <a:prstGeom prst="rect">
            <a:avLst/>
          </a:prstGeom>
        </p:spPr>
        <p:txBody>
          <a:bodyPr/>
          <a:lstStyle/>
          <a:p>
            <a:pPr/>
            <a:r>
              <a:t>Thought Experiment #1</a:t>
            </a:r>
          </a:p>
        </p:txBody>
      </p:sp>
      <p:sp>
        <p:nvSpPr>
          <p:cNvPr id="309" name="Title 1"/>
          <p:cNvSpPr txBox="1"/>
          <p:nvPr/>
        </p:nvSpPr>
        <p:spPr>
          <a:xfrm>
            <a:off x="390606" y="3657600"/>
            <a:ext cx="8229601" cy="871859"/>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defRPr b="1" i="1" sz="2400">
                <a:solidFill>
                  <a:srgbClr val="FFFFFF"/>
                </a:solidFill>
              </a:defRPr>
            </a:lvl1pPr>
          </a:lstStyle>
          <a:p>
            <a:pPr/>
            <a:r>
              <a:t>The Great Debate (Analyzed)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Title 1"/>
          <p:cNvSpPr txBox="1"/>
          <p:nvPr>
            <p:ph type="title"/>
          </p:nvPr>
        </p:nvSpPr>
        <p:spPr>
          <a:xfrm>
            <a:off x="304799" y="-1"/>
            <a:ext cx="8709712" cy="653856"/>
          </a:xfrm>
          <a:prstGeom prst="rect">
            <a:avLst/>
          </a:prstGeom>
        </p:spPr>
        <p:txBody>
          <a:bodyPr/>
          <a:lstStyle/>
          <a:p>
            <a:pPr/>
            <a:r>
              <a:t>3. Accelerating Search for Actionable Insight (Value) </a:t>
            </a:r>
          </a:p>
        </p:txBody>
      </p:sp>
      <p:pic>
        <p:nvPicPr>
          <p:cNvPr id="107" name="Picture 3" descr="Picture 3"/>
          <p:cNvPicPr>
            <a:picLocks noChangeAspect="1"/>
          </p:cNvPicPr>
          <p:nvPr/>
        </p:nvPicPr>
        <p:blipFill>
          <a:blip r:embed="rId2">
            <a:extLst/>
          </a:blip>
          <a:srcRect l="49167" t="0" r="0" b="0"/>
          <a:stretch>
            <a:fillRect/>
          </a:stretch>
        </p:blipFill>
        <p:spPr>
          <a:xfrm>
            <a:off x="4767071" y="759866"/>
            <a:ext cx="4247439" cy="2918743"/>
          </a:xfrm>
          <a:prstGeom prst="rect">
            <a:avLst/>
          </a:prstGeom>
          <a:ln w="12700">
            <a:miter lim="400000"/>
          </a:ln>
        </p:spPr>
      </p:pic>
      <p:pic>
        <p:nvPicPr>
          <p:cNvPr id="108" name="Picture 4" descr="Picture 4"/>
          <p:cNvPicPr>
            <a:picLocks noChangeAspect="1"/>
          </p:cNvPicPr>
          <p:nvPr/>
        </p:nvPicPr>
        <p:blipFill>
          <a:blip r:embed="rId3">
            <a:extLst/>
          </a:blip>
          <a:stretch>
            <a:fillRect/>
          </a:stretch>
        </p:blipFill>
        <p:spPr>
          <a:xfrm>
            <a:off x="9144" y="681285"/>
            <a:ext cx="4800447" cy="2997325"/>
          </a:xfrm>
          <a:prstGeom prst="rect">
            <a:avLst/>
          </a:prstGeom>
          <a:ln w="12700">
            <a:miter lim="400000"/>
          </a:ln>
        </p:spPr>
      </p:pic>
      <p:pic>
        <p:nvPicPr>
          <p:cNvPr id="109" name="Picture 5" descr="Picture 5"/>
          <p:cNvPicPr>
            <a:picLocks noChangeAspect="1"/>
          </p:cNvPicPr>
          <p:nvPr/>
        </p:nvPicPr>
        <p:blipFill>
          <a:blip r:embed="rId4">
            <a:extLst/>
          </a:blip>
          <a:srcRect l="0" t="56021" r="0" b="1417"/>
          <a:stretch>
            <a:fillRect/>
          </a:stretch>
        </p:blipFill>
        <p:spPr>
          <a:xfrm>
            <a:off x="0" y="3885919"/>
            <a:ext cx="9144000" cy="22862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Title 1"/>
          <p:cNvSpPr txBox="1"/>
          <p:nvPr>
            <p:ph type="title"/>
          </p:nvPr>
        </p:nvSpPr>
        <p:spPr>
          <a:xfrm>
            <a:off x="158270" y="2819400"/>
            <a:ext cx="8839201" cy="653855"/>
          </a:xfrm>
          <a:prstGeom prst="rect">
            <a:avLst/>
          </a:prstGeom>
        </p:spPr>
        <p:txBody>
          <a:bodyPr/>
          <a:lstStyle/>
          <a:p>
            <a:pPr defTabSz="512063">
              <a:defRPr b="0" sz="2016"/>
            </a:pPr>
            <a:r>
              <a:t>Step 1: </a:t>
            </a:r>
            <a:br/>
            <a:r>
              <a:rPr b="1"/>
              <a:t>Decompose the Ask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Title 1"/>
          <p:cNvSpPr txBox="1"/>
          <p:nvPr>
            <p:ph type="title"/>
          </p:nvPr>
        </p:nvSpPr>
        <p:spPr>
          <a:xfrm>
            <a:off x="304799" y="-1"/>
            <a:ext cx="5470528" cy="653856"/>
          </a:xfrm>
          <a:prstGeom prst="rect">
            <a:avLst/>
          </a:prstGeom>
        </p:spPr>
        <p:txBody>
          <a:bodyPr/>
          <a:lstStyle/>
          <a:p>
            <a:pPr/>
            <a:r>
              <a:t>Step 1: Decompose the “Ask”</a:t>
            </a:r>
          </a:p>
        </p:txBody>
      </p:sp>
      <p:sp>
        <p:nvSpPr>
          <p:cNvPr id="316" name="TextBox 7"/>
          <p:cNvSpPr txBox="1"/>
          <p:nvPr/>
        </p:nvSpPr>
        <p:spPr>
          <a:xfrm>
            <a:off x="147226" y="2590800"/>
            <a:ext cx="8920575" cy="14684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4800"/>
            </a:pPr>
            <a:r>
              <a:t>Which do Americans prefer: </a:t>
            </a:r>
          </a:p>
          <a:p>
            <a:pPr algn="ctr">
              <a:defRPr sz="4800"/>
            </a:pPr>
            <a:r>
              <a:t>Italian or Mexican food?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TextBox 7"/>
          <p:cNvSpPr txBox="1"/>
          <p:nvPr/>
        </p:nvSpPr>
        <p:spPr>
          <a:xfrm>
            <a:off x="147226" y="2667000"/>
            <a:ext cx="8920575" cy="15496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pPr>
            <a:r>
              <a:t>Which do </a:t>
            </a:r>
            <a:r>
              <a:rPr b="1" sz="6400"/>
              <a:t>Americans</a:t>
            </a:r>
            <a:r>
              <a:rPr sz="5000"/>
              <a:t> </a:t>
            </a:r>
            <a:r>
              <a:t>prefer: </a:t>
            </a:r>
          </a:p>
          <a:p>
            <a:pPr algn="ctr">
              <a:defRPr sz="3600"/>
            </a:pPr>
            <a:r>
              <a:t>Italian or Mexican food?</a:t>
            </a:r>
          </a:p>
        </p:txBody>
      </p:sp>
      <p:sp>
        <p:nvSpPr>
          <p:cNvPr id="319" name="Title 1"/>
          <p:cNvSpPr txBox="1"/>
          <p:nvPr>
            <p:ph type="title"/>
          </p:nvPr>
        </p:nvSpPr>
        <p:spPr>
          <a:xfrm>
            <a:off x="304799" y="-1"/>
            <a:ext cx="5470528" cy="653856"/>
          </a:xfrm>
          <a:prstGeom prst="rect">
            <a:avLst/>
          </a:prstGeom>
        </p:spPr>
        <p:txBody>
          <a:bodyPr/>
          <a:lstStyle/>
          <a:p>
            <a:pPr/>
            <a:r>
              <a:t>Step 1: Decompose the “Ask”</a:t>
            </a:r>
          </a:p>
        </p:txBody>
      </p:sp>
      <p:sp>
        <p:nvSpPr>
          <p:cNvPr id="320" name="Rectangle 3"/>
          <p:cNvSpPr/>
          <p:nvPr/>
        </p:nvSpPr>
        <p:spPr>
          <a:xfrm>
            <a:off x="2743200" y="2873007"/>
            <a:ext cx="4267200" cy="784593"/>
          </a:xfrm>
          <a:prstGeom prst="rect">
            <a:avLst/>
          </a:prstGeom>
          <a:ln w="38100">
            <a:solidFill>
              <a:srgbClr val="FF0000"/>
            </a:solidFill>
            <a:prstDash val="dash"/>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TextBox 7"/>
          <p:cNvSpPr txBox="1"/>
          <p:nvPr/>
        </p:nvSpPr>
        <p:spPr>
          <a:xfrm>
            <a:off x="147226" y="828772"/>
            <a:ext cx="8920575" cy="15496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pPr>
            <a:r>
              <a:t>Which do </a:t>
            </a:r>
            <a:r>
              <a:rPr b="1" sz="6400"/>
              <a:t>Americans</a:t>
            </a:r>
            <a:r>
              <a:rPr sz="5000"/>
              <a:t> </a:t>
            </a:r>
            <a:r>
              <a:t>prefer: </a:t>
            </a:r>
          </a:p>
          <a:p>
            <a:pPr algn="ctr">
              <a:defRPr sz="3600"/>
            </a:pPr>
            <a:r>
              <a:t>Italian or Mexican food?</a:t>
            </a:r>
          </a:p>
        </p:txBody>
      </p:sp>
      <p:sp>
        <p:nvSpPr>
          <p:cNvPr id="323" name="Title 1"/>
          <p:cNvSpPr txBox="1"/>
          <p:nvPr>
            <p:ph type="title"/>
          </p:nvPr>
        </p:nvSpPr>
        <p:spPr>
          <a:xfrm>
            <a:off x="304799" y="-1"/>
            <a:ext cx="5470528" cy="653856"/>
          </a:xfrm>
          <a:prstGeom prst="rect">
            <a:avLst/>
          </a:prstGeom>
        </p:spPr>
        <p:txBody>
          <a:bodyPr/>
          <a:lstStyle/>
          <a:p>
            <a:pPr/>
            <a:r>
              <a:t>Step 1: Decompose the “Ask”</a:t>
            </a:r>
          </a:p>
        </p:txBody>
      </p:sp>
      <p:sp>
        <p:nvSpPr>
          <p:cNvPr id="324" name="Rectangle 3"/>
          <p:cNvSpPr/>
          <p:nvPr/>
        </p:nvSpPr>
        <p:spPr>
          <a:xfrm>
            <a:off x="2743200" y="1034781"/>
            <a:ext cx="4267200" cy="784593"/>
          </a:xfrm>
          <a:prstGeom prst="rect">
            <a:avLst/>
          </a:prstGeom>
          <a:ln w="38100">
            <a:solidFill>
              <a:srgbClr val="FF0000"/>
            </a:solidFill>
            <a:prstDash val="dash"/>
            <a:miter/>
          </a:ln>
        </p:spPr>
        <p:txBody>
          <a:bodyPr lIns="45719" rIns="45719" anchor="ctr"/>
          <a:lstStyle/>
          <a:p>
            <a:pPr algn="ctr">
              <a:defRPr>
                <a:solidFill>
                  <a:srgbClr val="FFFFFF"/>
                </a:solidFill>
              </a:defRPr>
            </a:pPr>
          </a:p>
        </p:txBody>
      </p:sp>
      <p:sp>
        <p:nvSpPr>
          <p:cNvPr id="325" name="TextBox 2"/>
          <p:cNvSpPr txBox="1"/>
          <p:nvPr/>
        </p:nvSpPr>
        <p:spPr>
          <a:xfrm>
            <a:off x="304800" y="2873341"/>
            <a:ext cx="8610600" cy="24842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u="sng">
                <a:solidFill>
                  <a:srgbClr val="FF0000"/>
                </a:solidFill>
              </a:defRPr>
            </a:pPr>
            <a:r>
              <a:t>Questions it Raises:</a:t>
            </a:r>
          </a:p>
          <a:p>
            <a:pPr>
              <a:defRPr b="1" u="sng">
                <a:solidFill>
                  <a:srgbClr val="FF0000"/>
                </a:solidFill>
              </a:defRPr>
            </a:pPr>
          </a:p>
          <a:p>
            <a:pPr marL="285750" indent="-285750">
              <a:buSzPct val="100000"/>
              <a:buFont typeface="Arial"/>
              <a:buChar char="•"/>
              <a:defRPr>
                <a:solidFill>
                  <a:srgbClr val="FF0000"/>
                </a:solidFill>
              </a:defRPr>
            </a:pPr>
            <a:r>
              <a:t>Who exactly is an American?</a:t>
            </a:r>
          </a:p>
          <a:p>
            <a:pPr marL="285750" indent="-285750">
              <a:buSzPct val="100000"/>
              <a:buFont typeface="Arial"/>
              <a:buChar char="•"/>
              <a:defRPr>
                <a:solidFill>
                  <a:srgbClr val="FF0000"/>
                </a:solidFill>
              </a:defRPr>
            </a:pPr>
          </a:p>
          <a:p>
            <a:pPr marL="285750" indent="-285750">
              <a:buSzPct val="100000"/>
              <a:buFont typeface="Arial"/>
              <a:buChar char="•"/>
              <a:defRPr>
                <a:solidFill>
                  <a:srgbClr val="FF0000"/>
                </a:solidFill>
              </a:defRPr>
            </a:pPr>
            <a:r>
              <a:t>Are Americans just white, forty-year old males? </a:t>
            </a:r>
          </a:p>
          <a:p>
            <a:pPr marL="285750" indent="-285750">
              <a:buSzPct val="100000"/>
              <a:buFont typeface="Arial"/>
              <a:buChar char="•"/>
              <a:defRPr>
                <a:solidFill>
                  <a:srgbClr val="FF0000"/>
                </a:solidFill>
              </a:defRPr>
            </a:pPr>
          </a:p>
          <a:p>
            <a:pPr marL="285750" indent="-285750">
              <a:buSzPct val="100000"/>
              <a:buFont typeface="Arial"/>
              <a:buChar char="•"/>
              <a:defRPr>
                <a:solidFill>
                  <a:srgbClr val="FF0000"/>
                </a:solidFill>
              </a:defRPr>
            </a:pPr>
            <a:r>
              <a:t>Do Americans just live in big cities?</a:t>
            </a:r>
          </a:p>
          <a:p>
            <a:pPr>
              <a:defRPr>
                <a:solidFill>
                  <a:srgbClr val="FF0000"/>
                </a:solidFill>
              </a:defRPr>
            </a:pPr>
          </a:p>
          <a:p>
            <a:pPr marL="285750" indent="-285750">
              <a:buSzPct val="100000"/>
              <a:buFont typeface="Arial"/>
              <a:buChar char="•"/>
              <a:defRPr>
                <a:solidFill>
                  <a:srgbClr val="FF0000"/>
                </a:solidFill>
              </a:defRPr>
            </a:pPr>
            <a:r>
              <a:t>Are Americans just millennials? </a:t>
            </a:r>
          </a:p>
        </p:txBody>
      </p:sp>
      <p:sp>
        <p:nvSpPr>
          <p:cNvPr id="326" name="Straight Connector 5"/>
          <p:cNvSpPr/>
          <p:nvPr/>
        </p:nvSpPr>
        <p:spPr>
          <a:xfrm>
            <a:off x="304800" y="2638641"/>
            <a:ext cx="8382000" cy="1"/>
          </a:xfrm>
          <a:prstGeom prst="line">
            <a:avLst/>
          </a:prstGeom>
          <a:ln w="38100">
            <a:solidFill>
              <a:srgbClr val="000000"/>
            </a:solidFill>
            <a:miter/>
          </a:ln>
        </p:spPr>
        <p:txBody>
          <a:bodyPr lIns="45719" rIns="45719"/>
          <a:lstStyle/>
          <a:p>
            <a:pPr/>
          </a:p>
        </p:txBody>
      </p:sp>
      <p:sp>
        <p:nvSpPr>
          <p:cNvPr id="327" name="TextBox 8"/>
          <p:cNvSpPr txBox="1"/>
          <p:nvPr/>
        </p:nvSpPr>
        <p:spPr>
          <a:xfrm>
            <a:off x="381000" y="5693364"/>
            <a:ext cx="86868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Obviously not.</a:t>
            </a:r>
            <a:r>
              <a:rPr b="1"/>
              <a:t> </a:t>
            </a:r>
            <a:r>
              <a:t>So, how can we get a </a:t>
            </a:r>
            <a:r>
              <a:rPr b="1" i="1" u="sng"/>
              <a:t>representative</a:t>
            </a:r>
            <a:r>
              <a:t> sample of Americans?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Title 1"/>
          <p:cNvSpPr txBox="1"/>
          <p:nvPr>
            <p:ph type="title"/>
          </p:nvPr>
        </p:nvSpPr>
        <p:spPr>
          <a:xfrm>
            <a:off x="304799" y="-1"/>
            <a:ext cx="5470528" cy="653856"/>
          </a:xfrm>
          <a:prstGeom prst="rect">
            <a:avLst/>
          </a:prstGeom>
        </p:spPr>
        <p:txBody>
          <a:bodyPr/>
          <a:lstStyle/>
          <a:p>
            <a:pPr/>
            <a:r>
              <a:t>Step 1: Decompose the “Ask”</a:t>
            </a:r>
          </a:p>
        </p:txBody>
      </p:sp>
      <p:sp>
        <p:nvSpPr>
          <p:cNvPr id="330" name="TextBox 7"/>
          <p:cNvSpPr txBox="1"/>
          <p:nvPr/>
        </p:nvSpPr>
        <p:spPr>
          <a:xfrm>
            <a:off x="147226" y="2590800"/>
            <a:ext cx="8920575" cy="1486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pPr>
            <a:r>
              <a:t>Which do Americans </a:t>
            </a:r>
            <a:r>
              <a:rPr b="1" sz="6000"/>
              <a:t>prefer</a:t>
            </a:r>
            <a:r>
              <a:t>: </a:t>
            </a:r>
          </a:p>
          <a:p>
            <a:pPr algn="ctr">
              <a:defRPr sz="3600"/>
            </a:pPr>
            <a:r>
              <a:t>Italian or Mexican food?</a:t>
            </a:r>
          </a:p>
        </p:txBody>
      </p:sp>
      <p:sp>
        <p:nvSpPr>
          <p:cNvPr id="331" name="Rectangle 5"/>
          <p:cNvSpPr/>
          <p:nvPr/>
        </p:nvSpPr>
        <p:spPr>
          <a:xfrm>
            <a:off x="5562600" y="2667000"/>
            <a:ext cx="2438400" cy="990600"/>
          </a:xfrm>
          <a:prstGeom prst="rect">
            <a:avLst/>
          </a:prstGeom>
          <a:ln w="38100">
            <a:solidFill>
              <a:srgbClr val="FF0000"/>
            </a:solidFill>
            <a:prstDash val="dash"/>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Title 1"/>
          <p:cNvSpPr txBox="1"/>
          <p:nvPr>
            <p:ph type="title"/>
          </p:nvPr>
        </p:nvSpPr>
        <p:spPr>
          <a:xfrm>
            <a:off x="304799" y="-1"/>
            <a:ext cx="5470528" cy="653856"/>
          </a:xfrm>
          <a:prstGeom prst="rect">
            <a:avLst/>
          </a:prstGeom>
        </p:spPr>
        <p:txBody>
          <a:bodyPr/>
          <a:lstStyle/>
          <a:p>
            <a:pPr/>
            <a:r>
              <a:t>Step 1: Decompose the “Ask”</a:t>
            </a:r>
          </a:p>
        </p:txBody>
      </p:sp>
      <p:sp>
        <p:nvSpPr>
          <p:cNvPr id="334" name="TextBox 7"/>
          <p:cNvSpPr txBox="1"/>
          <p:nvPr/>
        </p:nvSpPr>
        <p:spPr>
          <a:xfrm>
            <a:off x="147226" y="914400"/>
            <a:ext cx="8920575" cy="1486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pPr>
            <a:r>
              <a:t>Which do Americans </a:t>
            </a:r>
            <a:r>
              <a:rPr b="1" sz="6000"/>
              <a:t>prefer</a:t>
            </a:r>
            <a:r>
              <a:t>: </a:t>
            </a:r>
          </a:p>
          <a:p>
            <a:pPr algn="ctr">
              <a:defRPr sz="3600"/>
            </a:pPr>
            <a:r>
              <a:t>Italian or Mexican food?</a:t>
            </a:r>
          </a:p>
        </p:txBody>
      </p:sp>
      <p:sp>
        <p:nvSpPr>
          <p:cNvPr id="335" name="Rectangle 5"/>
          <p:cNvSpPr/>
          <p:nvPr/>
        </p:nvSpPr>
        <p:spPr>
          <a:xfrm>
            <a:off x="5562600" y="990600"/>
            <a:ext cx="2438400" cy="990600"/>
          </a:xfrm>
          <a:prstGeom prst="rect">
            <a:avLst/>
          </a:prstGeom>
          <a:ln w="38100">
            <a:solidFill>
              <a:srgbClr val="FF0000"/>
            </a:solidFill>
            <a:prstDash val="dash"/>
            <a:miter/>
          </a:ln>
        </p:spPr>
        <p:txBody>
          <a:bodyPr lIns="45719" rIns="45719" anchor="ctr"/>
          <a:lstStyle/>
          <a:p>
            <a:pPr algn="ctr">
              <a:defRPr>
                <a:solidFill>
                  <a:srgbClr val="FFFFFF"/>
                </a:solidFill>
              </a:defRPr>
            </a:pPr>
          </a:p>
        </p:txBody>
      </p:sp>
      <p:sp>
        <p:nvSpPr>
          <p:cNvPr id="336" name="TextBox 4"/>
          <p:cNvSpPr txBox="1"/>
          <p:nvPr/>
        </p:nvSpPr>
        <p:spPr>
          <a:xfrm>
            <a:off x="304800" y="2873341"/>
            <a:ext cx="8610600" cy="24842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u="sng">
                <a:solidFill>
                  <a:srgbClr val="FF0000"/>
                </a:solidFill>
              </a:defRPr>
            </a:pPr>
            <a:r>
              <a:t>Questions it Raises:</a:t>
            </a:r>
          </a:p>
          <a:p>
            <a:pPr>
              <a:defRPr b="1" u="sng">
                <a:solidFill>
                  <a:srgbClr val="FF0000"/>
                </a:solidFill>
              </a:defRPr>
            </a:pPr>
          </a:p>
          <a:p>
            <a:pPr marL="285750" indent="-285750">
              <a:buSzPct val="100000"/>
              <a:buFont typeface="Arial"/>
              <a:buChar char="•"/>
              <a:defRPr>
                <a:solidFill>
                  <a:srgbClr val="FF0000"/>
                </a:solidFill>
              </a:defRPr>
            </a:pPr>
            <a:r>
              <a:t>How do we define “preference”?</a:t>
            </a:r>
          </a:p>
          <a:p>
            <a:pPr marL="285750" indent="-285750">
              <a:buSzPct val="100000"/>
              <a:buFont typeface="Arial"/>
              <a:buChar char="•"/>
              <a:defRPr>
                <a:solidFill>
                  <a:srgbClr val="FF0000"/>
                </a:solidFill>
              </a:defRPr>
            </a:pPr>
          </a:p>
          <a:p>
            <a:pPr marL="285750" indent="-285750">
              <a:buSzPct val="100000"/>
              <a:buFont typeface="Arial"/>
              <a:buChar char="•"/>
              <a:defRPr>
                <a:solidFill>
                  <a:srgbClr val="FF0000"/>
                </a:solidFill>
              </a:defRPr>
            </a:pPr>
            <a:r>
              <a:t>Do people prefer the foods they eat most frequently? </a:t>
            </a:r>
          </a:p>
          <a:p>
            <a:pPr marL="285750" indent="-285750">
              <a:buSzPct val="100000"/>
              <a:buFont typeface="Arial"/>
              <a:buChar char="•"/>
              <a:defRPr>
                <a:solidFill>
                  <a:srgbClr val="FF0000"/>
                </a:solidFill>
              </a:defRPr>
            </a:pPr>
          </a:p>
          <a:p>
            <a:pPr marL="285750" indent="-285750">
              <a:buSzPct val="100000"/>
              <a:buFont typeface="Arial"/>
              <a:buChar char="•"/>
              <a:defRPr>
                <a:solidFill>
                  <a:srgbClr val="FF0000"/>
                </a:solidFill>
              </a:defRPr>
            </a:pPr>
            <a:r>
              <a:t>Do people prefer the foods they </a:t>
            </a:r>
            <a:r>
              <a:rPr i="1"/>
              <a:t>wish</a:t>
            </a:r>
            <a:r>
              <a:t> they could eat if cost was not an issue?</a:t>
            </a:r>
          </a:p>
          <a:p>
            <a:pPr marL="285750" indent="-285750">
              <a:buSzPct val="100000"/>
              <a:buFont typeface="Arial"/>
              <a:buChar char="•"/>
              <a:defRPr>
                <a:solidFill>
                  <a:srgbClr val="FF0000"/>
                </a:solidFill>
              </a:defRPr>
            </a:pPr>
          </a:p>
          <a:p>
            <a:pPr marL="285750" indent="-285750">
              <a:buSzPct val="100000"/>
              <a:buFont typeface="Arial"/>
              <a:buChar char="•"/>
              <a:defRPr>
                <a:solidFill>
                  <a:srgbClr val="FF0000"/>
                </a:solidFill>
              </a:defRPr>
            </a:pPr>
            <a:r>
              <a:t>How uniform is the preference? Is it regionalized? Is it different by demographic? </a:t>
            </a:r>
          </a:p>
        </p:txBody>
      </p:sp>
      <p:sp>
        <p:nvSpPr>
          <p:cNvPr id="337" name="Straight Connector 6"/>
          <p:cNvSpPr/>
          <p:nvPr/>
        </p:nvSpPr>
        <p:spPr>
          <a:xfrm>
            <a:off x="304800" y="2638641"/>
            <a:ext cx="8382000" cy="1"/>
          </a:xfrm>
          <a:prstGeom prst="line">
            <a:avLst/>
          </a:prstGeom>
          <a:ln w="38100">
            <a:solidFill>
              <a:srgbClr val="000000"/>
            </a:solidFill>
            <a:miter/>
          </a:ln>
        </p:spPr>
        <p:txBody>
          <a:bodyPr lIns="45719" rIns="45719"/>
          <a:lstStyle/>
          <a:p>
            <a:pPr/>
          </a:p>
        </p:txBody>
      </p:sp>
      <p:sp>
        <p:nvSpPr>
          <p:cNvPr id="338" name="TextBox 9"/>
          <p:cNvSpPr txBox="1"/>
          <p:nvPr/>
        </p:nvSpPr>
        <p:spPr>
          <a:xfrm>
            <a:off x="381000" y="5693364"/>
            <a:ext cx="86868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Inherently, preference is </a:t>
            </a:r>
            <a:r>
              <a:rPr b="1" i="1" u="sng"/>
              <a:t>subjective.</a:t>
            </a:r>
            <a:r>
              <a:t> We are going to need to make it </a:t>
            </a:r>
            <a:r>
              <a:rPr b="1" i="1" u="sng"/>
              <a:t>objective.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Title 1"/>
          <p:cNvSpPr txBox="1"/>
          <p:nvPr>
            <p:ph type="title"/>
          </p:nvPr>
        </p:nvSpPr>
        <p:spPr>
          <a:xfrm>
            <a:off x="304799" y="-1"/>
            <a:ext cx="5470528" cy="653856"/>
          </a:xfrm>
          <a:prstGeom prst="rect">
            <a:avLst/>
          </a:prstGeom>
        </p:spPr>
        <p:txBody>
          <a:bodyPr/>
          <a:lstStyle/>
          <a:p>
            <a:pPr/>
            <a:r>
              <a:t>Step 1: Decompose the “Ask”</a:t>
            </a:r>
          </a:p>
        </p:txBody>
      </p:sp>
      <p:sp>
        <p:nvSpPr>
          <p:cNvPr id="341" name="TextBox 7"/>
          <p:cNvSpPr txBox="1"/>
          <p:nvPr/>
        </p:nvSpPr>
        <p:spPr>
          <a:xfrm>
            <a:off x="147226" y="2590800"/>
            <a:ext cx="8920575" cy="15380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pPr>
            <a:r>
              <a:t>Which do Americans prefer: </a:t>
            </a:r>
          </a:p>
          <a:p>
            <a:pPr algn="ctr">
              <a:defRPr b="1" sz="6400"/>
            </a:pPr>
            <a:r>
              <a:t>Italian </a:t>
            </a:r>
            <a:r>
              <a:rPr sz="3600"/>
              <a:t>or</a:t>
            </a:r>
            <a:r>
              <a:t> Mexican food</a:t>
            </a:r>
            <a:r>
              <a:rPr b="0" sz="3600"/>
              <a:t>?</a:t>
            </a:r>
          </a:p>
        </p:txBody>
      </p:sp>
      <p:sp>
        <p:nvSpPr>
          <p:cNvPr id="342" name="Rectangle 3"/>
          <p:cNvSpPr/>
          <p:nvPr/>
        </p:nvSpPr>
        <p:spPr>
          <a:xfrm>
            <a:off x="147226" y="3276600"/>
            <a:ext cx="8920575" cy="945417"/>
          </a:xfrm>
          <a:prstGeom prst="rect">
            <a:avLst/>
          </a:prstGeom>
          <a:ln w="38100">
            <a:solidFill>
              <a:srgbClr val="FF0000"/>
            </a:solidFill>
            <a:prstDash val="dash"/>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Title 1"/>
          <p:cNvSpPr txBox="1"/>
          <p:nvPr>
            <p:ph type="title"/>
          </p:nvPr>
        </p:nvSpPr>
        <p:spPr>
          <a:xfrm>
            <a:off x="304799" y="-1"/>
            <a:ext cx="5470528" cy="653856"/>
          </a:xfrm>
          <a:prstGeom prst="rect">
            <a:avLst/>
          </a:prstGeom>
        </p:spPr>
        <p:txBody>
          <a:bodyPr/>
          <a:lstStyle/>
          <a:p>
            <a:pPr/>
            <a:r>
              <a:t>Step 1: Decompose the “Ask”</a:t>
            </a:r>
          </a:p>
        </p:txBody>
      </p:sp>
      <p:sp>
        <p:nvSpPr>
          <p:cNvPr id="345" name="TextBox 7"/>
          <p:cNvSpPr txBox="1"/>
          <p:nvPr/>
        </p:nvSpPr>
        <p:spPr>
          <a:xfrm>
            <a:off x="147226" y="838200"/>
            <a:ext cx="8920575" cy="15380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pPr>
            <a:r>
              <a:t>Which do Americans prefer: </a:t>
            </a:r>
          </a:p>
          <a:p>
            <a:pPr algn="ctr">
              <a:defRPr b="1" sz="6400"/>
            </a:pPr>
            <a:r>
              <a:t>Italian </a:t>
            </a:r>
            <a:r>
              <a:rPr sz="3600"/>
              <a:t>or</a:t>
            </a:r>
            <a:r>
              <a:t> Mexican food</a:t>
            </a:r>
            <a:r>
              <a:rPr b="0" sz="3600"/>
              <a:t>?</a:t>
            </a:r>
          </a:p>
        </p:txBody>
      </p:sp>
      <p:sp>
        <p:nvSpPr>
          <p:cNvPr id="346" name="Rectangle 3"/>
          <p:cNvSpPr/>
          <p:nvPr/>
        </p:nvSpPr>
        <p:spPr>
          <a:xfrm>
            <a:off x="147226" y="1524000"/>
            <a:ext cx="8920575" cy="945417"/>
          </a:xfrm>
          <a:prstGeom prst="rect">
            <a:avLst/>
          </a:prstGeom>
          <a:ln w="38100">
            <a:solidFill>
              <a:srgbClr val="FF0000"/>
            </a:solidFill>
            <a:prstDash val="dash"/>
            <a:miter/>
          </a:ln>
        </p:spPr>
        <p:txBody>
          <a:bodyPr lIns="45719" rIns="45719" anchor="ctr"/>
          <a:lstStyle/>
          <a:p>
            <a:pPr algn="ctr">
              <a:defRPr>
                <a:solidFill>
                  <a:srgbClr val="FFFFFF"/>
                </a:solidFill>
              </a:defRPr>
            </a:pPr>
          </a:p>
        </p:txBody>
      </p:sp>
      <p:sp>
        <p:nvSpPr>
          <p:cNvPr id="347" name="TextBox 4"/>
          <p:cNvSpPr txBox="1"/>
          <p:nvPr/>
        </p:nvSpPr>
        <p:spPr>
          <a:xfrm>
            <a:off x="304800" y="2873341"/>
            <a:ext cx="8610600" cy="3017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u="sng">
                <a:solidFill>
                  <a:srgbClr val="FF0000"/>
                </a:solidFill>
              </a:defRPr>
            </a:pPr>
            <a:r>
              <a:t>Questions it Raises:</a:t>
            </a:r>
          </a:p>
          <a:p>
            <a:pPr>
              <a:defRPr b="1" u="sng">
                <a:solidFill>
                  <a:srgbClr val="FF0000"/>
                </a:solidFill>
              </a:defRPr>
            </a:pPr>
          </a:p>
          <a:p>
            <a:pPr marL="285750" indent="-285750">
              <a:buSzPct val="100000"/>
              <a:buFont typeface="Arial"/>
              <a:buChar char="•"/>
              <a:defRPr>
                <a:solidFill>
                  <a:srgbClr val="FF0000"/>
                </a:solidFill>
              </a:defRPr>
            </a:pPr>
            <a:r>
              <a:t>How do we categorize foods? Is Pizza Italian? Is Taco Bell Mexican?</a:t>
            </a:r>
          </a:p>
          <a:p>
            <a:pPr marL="285750" indent="-285750">
              <a:buSzPct val="100000"/>
              <a:buFont typeface="Arial"/>
              <a:buChar char="•"/>
              <a:defRPr>
                <a:solidFill>
                  <a:srgbClr val="FF0000"/>
                </a:solidFill>
              </a:defRPr>
            </a:pPr>
          </a:p>
          <a:p>
            <a:pPr marL="285750" indent="-285750">
              <a:buSzPct val="100000"/>
              <a:buFont typeface="Arial"/>
              <a:buChar char="•"/>
              <a:defRPr>
                <a:solidFill>
                  <a:srgbClr val="FF0000"/>
                </a:solidFill>
              </a:defRPr>
            </a:pPr>
            <a:r>
              <a:t>How do we categorize food? Does making pasta at home constitute Italian? Or are we just talking about restaurants? </a:t>
            </a:r>
          </a:p>
          <a:p>
            <a:pPr marL="285750" indent="-285750">
              <a:buSzPct val="100000"/>
              <a:buFont typeface="Arial"/>
              <a:buChar char="•"/>
              <a:defRPr>
                <a:solidFill>
                  <a:srgbClr val="FF0000"/>
                </a:solidFill>
              </a:defRPr>
            </a:pPr>
          </a:p>
          <a:p>
            <a:pPr marL="285750" indent="-285750">
              <a:buSzPct val="100000"/>
              <a:buFont typeface="Arial"/>
              <a:buChar char="•"/>
              <a:defRPr>
                <a:solidFill>
                  <a:srgbClr val="FF0000"/>
                </a:solidFill>
              </a:defRPr>
            </a:pPr>
            <a:r>
              <a:t>Are we just talking about “best experiences?” Or are we including poorer renditions of these foods? </a:t>
            </a:r>
          </a:p>
          <a:p>
            <a:pPr marL="285750" indent="-285750">
              <a:buSzPct val="100000"/>
              <a:buFont typeface="Arial"/>
              <a:buChar char="•"/>
              <a:defRPr>
                <a:solidFill>
                  <a:srgbClr val="FF0000"/>
                </a:solidFill>
              </a:defRPr>
            </a:pPr>
          </a:p>
        </p:txBody>
      </p:sp>
      <p:sp>
        <p:nvSpPr>
          <p:cNvPr id="348" name="Straight Connector 5"/>
          <p:cNvSpPr/>
          <p:nvPr/>
        </p:nvSpPr>
        <p:spPr>
          <a:xfrm flipV="1">
            <a:off x="147226" y="2667000"/>
            <a:ext cx="8920575" cy="2"/>
          </a:xfrm>
          <a:prstGeom prst="line">
            <a:avLst/>
          </a:prstGeom>
          <a:ln w="38100">
            <a:solidFill>
              <a:srgbClr val="000000"/>
            </a:solidFill>
            <a:miter/>
          </a:ln>
        </p:spPr>
        <p:txBody>
          <a:bodyPr lIns="45719" rIns="45719"/>
          <a:lstStyle/>
          <a:p>
            <a:pPr/>
          </a:p>
        </p:txBody>
      </p:sp>
      <p:sp>
        <p:nvSpPr>
          <p:cNvPr id="349" name="TextBox 6"/>
          <p:cNvSpPr txBox="1"/>
          <p:nvPr/>
        </p:nvSpPr>
        <p:spPr>
          <a:xfrm>
            <a:off x="381000" y="5585590"/>
            <a:ext cx="86868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These are </a:t>
            </a:r>
            <a:r>
              <a:rPr b="1"/>
              <a:t>broad</a:t>
            </a:r>
            <a:r>
              <a:t> categories we are pursuing. We will have to </a:t>
            </a:r>
            <a:r>
              <a:rPr b="1"/>
              <a:t>narrow</a:t>
            </a:r>
            <a:r>
              <a:t> the scope.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Title 1"/>
          <p:cNvSpPr txBox="1"/>
          <p:nvPr>
            <p:ph type="title"/>
          </p:nvPr>
        </p:nvSpPr>
        <p:spPr>
          <a:xfrm>
            <a:off x="158270" y="2819400"/>
            <a:ext cx="8839201" cy="653855"/>
          </a:xfrm>
          <a:prstGeom prst="rect">
            <a:avLst/>
          </a:prstGeom>
        </p:spPr>
        <p:txBody>
          <a:bodyPr/>
          <a:lstStyle/>
          <a:p>
            <a:pPr defTabSz="512063">
              <a:defRPr b="0" sz="2016"/>
            </a:pPr>
            <a:r>
              <a:t>Step 2: </a:t>
            </a:r>
            <a:br/>
            <a:r>
              <a:rPr b="1"/>
              <a:t>Identify Data Sources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Title 1"/>
          <p:cNvSpPr txBox="1"/>
          <p:nvPr>
            <p:ph type="title"/>
          </p:nvPr>
        </p:nvSpPr>
        <p:spPr>
          <a:xfrm>
            <a:off x="304799" y="-1"/>
            <a:ext cx="5470528" cy="653856"/>
          </a:xfrm>
          <a:prstGeom prst="rect">
            <a:avLst/>
          </a:prstGeom>
        </p:spPr>
        <p:txBody>
          <a:bodyPr/>
          <a:lstStyle/>
          <a:p>
            <a:pPr/>
            <a:r>
              <a:t>Step 2: Identify Data Sources</a:t>
            </a:r>
          </a:p>
        </p:txBody>
      </p:sp>
      <p:pic>
        <p:nvPicPr>
          <p:cNvPr id="354" name="Picture 2" descr="Picture 2"/>
          <p:cNvPicPr>
            <a:picLocks noChangeAspect="1"/>
          </p:cNvPicPr>
          <p:nvPr/>
        </p:nvPicPr>
        <p:blipFill>
          <a:blip r:embed="rId2">
            <a:extLst/>
          </a:blip>
          <a:stretch>
            <a:fillRect/>
          </a:stretch>
        </p:blipFill>
        <p:spPr>
          <a:xfrm>
            <a:off x="0" y="990600"/>
            <a:ext cx="9144000" cy="3722128"/>
          </a:xfrm>
          <a:prstGeom prst="rect">
            <a:avLst/>
          </a:prstGeom>
          <a:ln w="12700">
            <a:miter lim="400000"/>
          </a:ln>
        </p:spPr>
      </p:pic>
      <p:sp>
        <p:nvSpPr>
          <p:cNvPr id="355" name="TextBox 3"/>
          <p:cNvSpPr txBox="1"/>
          <p:nvPr/>
        </p:nvSpPr>
        <p:spPr>
          <a:xfrm>
            <a:off x="14513" y="4846273"/>
            <a:ext cx="8977088" cy="1148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400"/>
            </a:pPr>
            <a:r>
              <a:t>As everyday consumers, we are</a:t>
            </a:r>
            <a:r>
              <a:rPr i="1"/>
              <a:t> regularly</a:t>
            </a:r>
            <a:r>
              <a:t> getting a pulse of everyday American food preferences to inform our own decisions. Perhaps we can make use of the same approach?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Title 1"/>
          <p:cNvSpPr txBox="1"/>
          <p:nvPr>
            <p:ph type="title"/>
          </p:nvPr>
        </p:nvSpPr>
        <p:spPr>
          <a:xfrm>
            <a:off x="390606" y="2953542"/>
            <a:ext cx="8229601" cy="871859"/>
          </a:xfrm>
          <a:prstGeom prst="rect">
            <a:avLst/>
          </a:prstGeom>
        </p:spPr>
        <p:txBody>
          <a:bodyPr/>
          <a:lstStyle/>
          <a:p>
            <a:pPr/>
            <a:r>
              <a:t>Data Means What?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Title 1"/>
          <p:cNvSpPr txBox="1"/>
          <p:nvPr>
            <p:ph type="title"/>
          </p:nvPr>
        </p:nvSpPr>
        <p:spPr>
          <a:xfrm>
            <a:off x="304799" y="-1"/>
            <a:ext cx="5470528" cy="653856"/>
          </a:xfrm>
          <a:prstGeom prst="rect">
            <a:avLst/>
          </a:prstGeom>
        </p:spPr>
        <p:txBody>
          <a:bodyPr/>
          <a:lstStyle/>
          <a:p>
            <a:pPr/>
            <a:r>
              <a:t>Step 2: Identify Data Sources</a:t>
            </a:r>
          </a:p>
        </p:txBody>
      </p:sp>
      <p:pic>
        <p:nvPicPr>
          <p:cNvPr id="358" name="Picture 4" descr="Picture 4"/>
          <p:cNvPicPr>
            <a:picLocks noChangeAspect="1"/>
          </p:cNvPicPr>
          <p:nvPr/>
        </p:nvPicPr>
        <p:blipFill>
          <a:blip r:embed="rId2">
            <a:extLst/>
          </a:blip>
          <a:srcRect l="0" t="0" r="0" b="46133"/>
          <a:stretch>
            <a:fillRect/>
          </a:stretch>
        </p:blipFill>
        <p:spPr>
          <a:xfrm>
            <a:off x="228599" y="838200"/>
            <a:ext cx="8786023" cy="4184471"/>
          </a:xfrm>
          <a:prstGeom prst="rect">
            <a:avLst/>
          </a:prstGeom>
          <a:ln w="12700">
            <a:miter lim="400000"/>
          </a:ln>
        </p:spPr>
      </p:pic>
      <p:sp>
        <p:nvSpPr>
          <p:cNvPr id="359" name="TextBox 5"/>
          <p:cNvSpPr txBox="1"/>
          <p:nvPr/>
        </p:nvSpPr>
        <p:spPr>
          <a:xfrm>
            <a:off x="27213" y="5022670"/>
            <a:ext cx="8987409" cy="11482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buSzPct val="100000"/>
              <a:buFont typeface="Arial"/>
              <a:buChar char="•"/>
              <a:defRPr sz="2400"/>
            </a:lvl1pPr>
          </a:lstStyle>
          <a:p>
            <a:pPr/>
            <a:r>
              <a:t>Accessing a web service like Yelp provides an almost encyclopedic amount of information on the eating preferences of Americans.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Title 1"/>
          <p:cNvSpPr txBox="1"/>
          <p:nvPr>
            <p:ph type="title"/>
          </p:nvPr>
        </p:nvSpPr>
        <p:spPr>
          <a:xfrm>
            <a:off x="304799" y="-1"/>
            <a:ext cx="5470528" cy="653856"/>
          </a:xfrm>
          <a:prstGeom prst="rect">
            <a:avLst/>
          </a:prstGeom>
        </p:spPr>
        <p:txBody>
          <a:bodyPr/>
          <a:lstStyle/>
          <a:p>
            <a:pPr/>
            <a:r>
              <a:t>Step 2: Identify Data Sources</a:t>
            </a:r>
          </a:p>
        </p:txBody>
      </p:sp>
      <p:pic>
        <p:nvPicPr>
          <p:cNvPr id="362" name="Picture 12" descr="Picture 12"/>
          <p:cNvPicPr>
            <a:picLocks noChangeAspect="1"/>
          </p:cNvPicPr>
          <p:nvPr/>
        </p:nvPicPr>
        <p:blipFill>
          <a:blip r:embed="rId2">
            <a:extLst/>
          </a:blip>
          <a:stretch>
            <a:fillRect/>
          </a:stretch>
        </p:blipFill>
        <p:spPr>
          <a:xfrm>
            <a:off x="0" y="700087"/>
            <a:ext cx="9144000" cy="4405313"/>
          </a:xfrm>
          <a:prstGeom prst="rect">
            <a:avLst/>
          </a:prstGeom>
          <a:ln w="12700">
            <a:miter lim="400000"/>
          </a:ln>
        </p:spPr>
      </p:pic>
      <p:sp>
        <p:nvSpPr>
          <p:cNvPr id="363" name="TextBox 10"/>
          <p:cNvSpPr txBox="1"/>
          <p:nvPr/>
        </p:nvSpPr>
        <p:spPr>
          <a:xfrm>
            <a:off x="-25401" y="5181600"/>
            <a:ext cx="8977088" cy="1148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400"/>
            </a:pPr>
            <a:r>
              <a:t>Why poll an audience, </a:t>
            </a:r>
            <a:r>
              <a:rPr b="0"/>
              <a:t>when</a:t>
            </a:r>
            <a:r>
              <a:t> </a:t>
            </a:r>
            <a:r>
              <a:rPr b="0"/>
              <a:t>there already exist enormous databases of information on American food preferences – readily available online?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Title 1"/>
          <p:cNvSpPr txBox="1"/>
          <p:nvPr>
            <p:ph type="title"/>
          </p:nvPr>
        </p:nvSpPr>
        <p:spPr>
          <a:xfrm>
            <a:off x="304800" y="-1"/>
            <a:ext cx="6324600" cy="653856"/>
          </a:xfrm>
          <a:prstGeom prst="rect">
            <a:avLst/>
          </a:prstGeom>
        </p:spPr>
        <p:txBody>
          <a:bodyPr/>
          <a:lstStyle/>
          <a:p>
            <a:pPr/>
            <a:r>
              <a:t>Step 2: Identify Data Sources</a:t>
            </a:r>
          </a:p>
        </p:txBody>
      </p:sp>
      <p:pic>
        <p:nvPicPr>
          <p:cNvPr id="366" name="Picture 3" descr="Picture 3"/>
          <p:cNvPicPr>
            <a:picLocks noChangeAspect="1"/>
          </p:cNvPicPr>
          <p:nvPr/>
        </p:nvPicPr>
        <p:blipFill>
          <a:blip r:embed="rId2">
            <a:extLst/>
          </a:blip>
          <a:stretch>
            <a:fillRect/>
          </a:stretch>
        </p:blipFill>
        <p:spPr>
          <a:xfrm>
            <a:off x="1514475" y="762000"/>
            <a:ext cx="6172200" cy="5452517"/>
          </a:xfrm>
          <a:prstGeom prst="rect">
            <a:avLst/>
          </a:prstGeom>
          <a:ln w="12700">
            <a:miter lim="400000"/>
          </a:ln>
        </p:spPr>
      </p:pic>
      <p:sp>
        <p:nvSpPr>
          <p:cNvPr id="367" name="TextBox 21"/>
          <p:cNvSpPr txBox="1"/>
          <p:nvPr/>
        </p:nvSpPr>
        <p:spPr>
          <a:xfrm>
            <a:off x="7686675" y="773667"/>
            <a:ext cx="1371600" cy="3133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600"/>
            </a:lvl1pPr>
          </a:lstStyle>
          <a:p>
            <a:pPr/>
            <a:r>
              <a:t>Location</a:t>
            </a:r>
          </a:p>
        </p:txBody>
      </p:sp>
      <p:sp>
        <p:nvSpPr>
          <p:cNvPr id="368" name="TextBox 22"/>
          <p:cNvSpPr txBox="1"/>
          <p:nvPr/>
        </p:nvSpPr>
        <p:spPr>
          <a:xfrm>
            <a:off x="152400" y="3165092"/>
            <a:ext cx="1371600" cy="5419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600"/>
            </a:lvl1pPr>
          </a:lstStyle>
          <a:p>
            <a:pPr/>
            <a:r>
              <a:t>Review Counts</a:t>
            </a:r>
          </a:p>
        </p:txBody>
      </p:sp>
      <p:sp>
        <p:nvSpPr>
          <p:cNvPr id="369" name="TextBox 23"/>
          <p:cNvSpPr txBox="1"/>
          <p:nvPr/>
        </p:nvSpPr>
        <p:spPr>
          <a:xfrm>
            <a:off x="142875" y="4646443"/>
            <a:ext cx="1371600"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600"/>
            </a:lvl1pPr>
          </a:lstStyle>
          <a:p>
            <a:pPr/>
            <a:r>
              <a:t>Ratings</a:t>
            </a:r>
          </a:p>
        </p:txBody>
      </p:sp>
      <p:sp>
        <p:nvSpPr>
          <p:cNvPr id="370" name="TextBox 24"/>
          <p:cNvSpPr txBox="1"/>
          <p:nvPr/>
        </p:nvSpPr>
        <p:spPr>
          <a:xfrm>
            <a:off x="19050" y="773667"/>
            <a:ext cx="1371600" cy="3133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600"/>
            </a:lvl1pPr>
          </a:lstStyle>
          <a:p>
            <a:pPr/>
            <a:r>
              <a:t>Food Type</a:t>
            </a:r>
          </a:p>
        </p:txBody>
      </p:sp>
      <p:sp>
        <p:nvSpPr>
          <p:cNvPr id="371" name="Rectangle 25"/>
          <p:cNvSpPr/>
          <p:nvPr/>
        </p:nvSpPr>
        <p:spPr>
          <a:xfrm>
            <a:off x="1452562" y="3165092"/>
            <a:ext cx="2014539" cy="3157571"/>
          </a:xfrm>
          <a:prstGeom prst="rect">
            <a:avLst/>
          </a:prstGeom>
          <a:ln w="50800">
            <a:solidFill>
              <a:srgbClr val="FF0000"/>
            </a:solidFill>
            <a:miter/>
          </a:ln>
        </p:spPr>
        <p:txBody>
          <a:bodyPr lIns="45719" rIns="45719" anchor="ctr"/>
          <a:lstStyle/>
          <a:p>
            <a:pPr algn="ctr">
              <a:defRPr>
                <a:solidFill>
                  <a:srgbClr val="FFFFFF"/>
                </a:solidFill>
              </a:defRPr>
            </a:pPr>
          </a:p>
        </p:txBody>
      </p:sp>
      <p:sp>
        <p:nvSpPr>
          <p:cNvPr id="372" name="Rectangle 26"/>
          <p:cNvSpPr/>
          <p:nvPr/>
        </p:nvSpPr>
        <p:spPr>
          <a:xfrm>
            <a:off x="1443037" y="698372"/>
            <a:ext cx="5176838" cy="489147"/>
          </a:xfrm>
          <a:prstGeom prst="rect">
            <a:avLst/>
          </a:prstGeom>
          <a:ln w="50800">
            <a:solidFill>
              <a:srgbClr val="FF0000"/>
            </a:solidFill>
            <a:miter/>
          </a:ln>
        </p:spPr>
        <p:txBody>
          <a:bodyPr lIns="45719" rIns="45719" anchor="ctr"/>
          <a:lstStyle/>
          <a:p>
            <a:pPr algn="ctr">
              <a:defRPr>
                <a:solidFill>
                  <a:srgbClr val="FFFFFF"/>
                </a:solidFill>
              </a:defRPr>
            </a:pPr>
          </a:p>
        </p:txBody>
      </p:sp>
      <p:sp>
        <p:nvSpPr>
          <p:cNvPr id="373" name="Rectangle 27"/>
          <p:cNvSpPr/>
          <p:nvPr/>
        </p:nvSpPr>
        <p:spPr>
          <a:xfrm>
            <a:off x="6553200" y="1387278"/>
            <a:ext cx="990600" cy="365322"/>
          </a:xfrm>
          <a:prstGeom prst="rect">
            <a:avLst/>
          </a:prstGeom>
          <a:ln w="50800">
            <a:solidFill>
              <a:srgbClr val="FF0000"/>
            </a:solidFill>
            <a:miter/>
          </a:ln>
        </p:spPr>
        <p:txBody>
          <a:bodyPr lIns="45719" rIns="45719" anchor="ctr"/>
          <a:lstStyle/>
          <a:p>
            <a:pPr algn="ctr">
              <a:defRPr>
                <a:solidFill>
                  <a:srgbClr val="FFFFFF"/>
                </a:solidFill>
              </a:defRPr>
            </a:pPr>
          </a:p>
        </p:txBody>
      </p:sp>
      <p:sp>
        <p:nvSpPr>
          <p:cNvPr id="374" name="TextBox 28"/>
          <p:cNvSpPr txBox="1"/>
          <p:nvPr/>
        </p:nvSpPr>
        <p:spPr>
          <a:xfrm>
            <a:off x="7686675" y="1350347"/>
            <a:ext cx="1371600" cy="5419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600"/>
            </a:pPr>
            <a:r>
              <a:t>And </a:t>
            </a:r>
            <a:r>
              <a:rPr i="1"/>
              <a:t>LOTS</a:t>
            </a:r>
            <a:r>
              <a:t> of Data!!</a:t>
            </a:r>
          </a:p>
        </p:txBody>
      </p:sp>
      <p:sp>
        <p:nvSpPr>
          <p:cNvPr id="375" name="TextBox 11"/>
          <p:cNvSpPr txBox="1"/>
          <p:nvPr/>
        </p:nvSpPr>
        <p:spPr>
          <a:xfrm>
            <a:off x="7664450" y="5641409"/>
            <a:ext cx="1371600" cy="5419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lvl1pPr>
          </a:lstStyle>
          <a:p>
            <a:pPr/>
            <a:r>
              <a:t>Thank you Yelp!!!!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Title 1"/>
          <p:cNvSpPr txBox="1"/>
          <p:nvPr>
            <p:ph type="title"/>
          </p:nvPr>
        </p:nvSpPr>
        <p:spPr>
          <a:xfrm>
            <a:off x="158270" y="2819400"/>
            <a:ext cx="8839201" cy="653855"/>
          </a:xfrm>
          <a:prstGeom prst="rect">
            <a:avLst/>
          </a:prstGeom>
        </p:spPr>
        <p:txBody>
          <a:bodyPr/>
          <a:lstStyle/>
          <a:p>
            <a:pPr defTabSz="512063">
              <a:defRPr b="0" sz="2016"/>
            </a:pPr>
            <a:r>
              <a:t>Step 3: </a:t>
            </a:r>
            <a:br/>
            <a:r>
              <a:rPr b="1"/>
              <a:t>Define Strategy and Metrics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Title 1"/>
          <p:cNvSpPr txBox="1"/>
          <p:nvPr>
            <p:ph type="title"/>
          </p:nvPr>
        </p:nvSpPr>
        <p:spPr>
          <a:xfrm>
            <a:off x="304800" y="-1"/>
            <a:ext cx="6934200" cy="653856"/>
          </a:xfrm>
          <a:prstGeom prst="rect">
            <a:avLst/>
          </a:prstGeom>
        </p:spPr>
        <p:txBody>
          <a:bodyPr/>
          <a:lstStyle/>
          <a:p>
            <a:pPr/>
            <a:r>
              <a:t>Step 3: Define Strategy and Metrics</a:t>
            </a:r>
          </a:p>
        </p:txBody>
      </p:sp>
      <p:sp>
        <p:nvSpPr>
          <p:cNvPr id="380" name="TextBox 2"/>
          <p:cNvSpPr txBox="1"/>
          <p:nvPr/>
        </p:nvSpPr>
        <p:spPr>
          <a:xfrm>
            <a:off x="304800" y="1447799"/>
            <a:ext cx="8686800" cy="3646995"/>
          </a:xfrm>
          <a:prstGeom prst="rect">
            <a:avLst/>
          </a:prstGeom>
          <a:ln>
            <a:solidFill>
              <a:srgbClr val="2E75B6"/>
            </a:solidFill>
          </a:ln>
          <a:extLst>
            <a:ext uri="{C572A759-6A51-4108-AA02-DFA0A04FC94B}">
              <ma14:wrappingTextBoxFlag xmlns:ma14="http://schemas.microsoft.com/office/mac/drawingml/2011/main" val="1"/>
            </a:ext>
          </a:extLst>
        </p:spPr>
        <p:txBody>
          <a:bodyPr lIns="45719" rIns="45719">
            <a:spAutoFit/>
          </a:bodyPr>
          <a:lstStyle/>
          <a:p>
            <a:pPr>
              <a:defRPr b="1" sz="2400"/>
            </a:pPr>
            <a:r>
              <a:t>Americans:</a:t>
            </a:r>
          </a:p>
          <a:p>
            <a:pPr marL="571500" indent="-571500">
              <a:buSzPct val="100000"/>
              <a:buFont typeface="Arial"/>
              <a:buChar char="•"/>
              <a:defRPr sz="2400"/>
            </a:pPr>
            <a:r>
              <a:t>Ideally we need thousands of records from Americans in hundreds of different cities. (Large samples)</a:t>
            </a:r>
          </a:p>
          <a:p>
            <a:pPr marL="571500" indent="-571500">
              <a:buSzPct val="100000"/>
              <a:buFont typeface="Arial"/>
              <a:buChar char="•"/>
              <a:defRPr b="1" sz="2400"/>
            </a:pPr>
          </a:p>
          <a:p>
            <a:pPr>
              <a:defRPr b="1" sz="2400"/>
            </a:pPr>
            <a:r>
              <a:t>Preference:</a:t>
            </a:r>
          </a:p>
          <a:p>
            <a:pPr marL="342900" indent="-342900">
              <a:buSzPct val="100000"/>
              <a:buFont typeface="Arial"/>
              <a:buChar char="•"/>
              <a:defRPr sz="2400"/>
            </a:pPr>
            <a:r>
              <a:t>Number of Yelp Reviews (More = Preference)</a:t>
            </a:r>
          </a:p>
          <a:p>
            <a:pPr marL="342900" indent="-342900">
              <a:buSzPct val="100000"/>
              <a:buFont typeface="Arial"/>
              <a:buChar char="•"/>
              <a:defRPr sz="2400"/>
            </a:pPr>
            <a:r>
              <a:t>Average Aggregated Ratings  (Higher = Preference)</a:t>
            </a:r>
          </a:p>
          <a:p>
            <a:pPr marL="342900" indent="-342900">
              <a:buSzPct val="100000"/>
              <a:buFont typeface="Arial"/>
              <a:buChar char="•"/>
              <a:defRPr sz="2400"/>
            </a:pPr>
          </a:p>
          <a:p>
            <a:pPr>
              <a:defRPr b="1" sz="2400"/>
            </a:pPr>
            <a:r>
              <a:t>Italian and Mexican Food:</a:t>
            </a:r>
          </a:p>
          <a:p>
            <a:pPr marL="342900" indent="-342900">
              <a:buSzPct val="100000"/>
              <a:buFont typeface="Arial"/>
              <a:buChar char="•"/>
              <a:defRPr sz="2400"/>
            </a:pPr>
            <a:r>
              <a:t>Top 20 Italian and Mexican restaurants in every city.</a:t>
            </a:r>
          </a:p>
        </p:txBody>
      </p:sp>
      <p:sp>
        <p:nvSpPr>
          <p:cNvPr id="381" name="TextBox 5"/>
          <p:cNvSpPr txBox="1"/>
          <p:nvPr/>
        </p:nvSpPr>
        <p:spPr>
          <a:xfrm>
            <a:off x="304800" y="838200"/>
            <a:ext cx="8610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Here we created a blueprint for what we’re targeting: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Title 1"/>
          <p:cNvSpPr txBox="1"/>
          <p:nvPr>
            <p:ph type="title"/>
          </p:nvPr>
        </p:nvSpPr>
        <p:spPr>
          <a:xfrm>
            <a:off x="304800" y="-1"/>
            <a:ext cx="6934200" cy="653856"/>
          </a:xfrm>
          <a:prstGeom prst="rect">
            <a:avLst/>
          </a:prstGeom>
        </p:spPr>
        <p:txBody>
          <a:bodyPr/>
          <a:lstStyle/>
          <a:p>
            <a:pPr/>
            <a:r>
              <a:t>Step 3: Define Strategy and Metrics</a:t>
            </a:r>
          </a:p>
        </p:txBody>
      </p:sp>
      <p:grpSp>
        <p:nvGrpSpPr>
          <p:cNvPr id="474" name="Group 119"/>
          <p:cNvGrpSpPr/>
          <p:nvPr/>
        </p:nvGrpSpPr>
        <p:grpSpPr>
          <a:xfrm>
            <a:off x="304799" y="838199"/>
            <a:ext cx="8582746" cy="4876801"/>
            <a:chOff x="0" y="0"/>
            <a:chExt cx="8582744" cy="4876799"/>
          </a:xfrm>
        </p:grpSpPr>
        <p:sp>
          <p:nvSpPr>
            <p:cNvPr id="384" name="Rectangle 2"/>
            <p:cNvSpPr/>
            <p:nvPr/>
          </p:nvSpPr>
          <p:spPr>
            <a:xfrm>
              <a:off x="-1" y="462147"/>
              <a:ext cx="2495599" cy="1848592"/>
            </a:xfrm>
            <a:prstGeom prst="rect">
              <a:avLst/>
            </a:pr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85" name="TextBox 11"/>
            <p:cNvSpPr txBox="1"/>
            <p:nvPr/>
          </p:nvSpPr>
          <p:spPr>
            <a:xfrm>
              <a:off x="544501" y="0"/>
              <a:ext cx="1069886"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New York</a:t>
              </a:r>
            </a:p>
          </p:txBody>
        </p:sp>
        <p:sp>
          <p:nvSpPr>
            <p:cNvPr id="386" name="Straight Connector 16"/>
            <p:cNvSpPr/>
            <p:nvPr/>
          </p:nvSpPr>
          <p:spPr>
            <a:xfrm flipH="1">
              <a:off x="1247799" y="462147"/>
              <a:ext cx="1" cy="1848592"/>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387" name="TextBox 17"/>
            <p:cNvSpPr txBox="1"/>
            <p:nvPr/>
          </p:nvSpPr>
          <p:spPr>
            <a:xfrm>
              <a:off x="288292" y="534844"/>
              <a:ext cx="471127"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Italian</a:t>
              </a:r>
            </a:p>
          </p:txBody>
        </p:sp>
        <p:sp>
          <p:nvSpPr>
            <p:cNvPr id="388" name="TextBox 18"/>
            <p:cNvSpPr txBox="1"/>
            <p:nvPr/>
          </p:nvSpPr>
          <p:spPr>
            <a:xfrm>
              <a:off x="1423377" y="527998"/>
              <a:ext cx="605320"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Mexican</a:t>
              </a:r>
            </a:p>
          </p:txBody>
        </p:sp>
        <p:sp>
          <p:nvSpPr>
            <p:cNvPr id="389" name="TextBox 19"/>
            <p:cNvSpPr txBox="1"/>
            <p:nvPr/>
          </p:nvSpPr>
          <p:spPr>
            <a:xfrm>
              <a:off x="123274" y="840626"/>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390" name="TextBox 20"/>
            <p:cNvSpPr txBox="1"/>
            <p:nvPr/>
          </p:nvSpPr>
          <p:spPr>
            <a:xfrm>
              <a:off x="133709" y="1120569"/>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391" name="TextBox 21"/>
            <p:cNvSpPr txBox="1"/>
            <p:nvPr/>
          </p:nvSpPr>
          <p:spPr>
            <a:xfrm>
              <a:off x="123274" y="1409902"/>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392" name="TextBox 22"/>
            <p:cNvSpPr txBox="1"/>
            <p:nvPr/>
          </p:nvSpPr>
          <p:spPr>
            <a:xfrm>
              <a:off x="133708" y="1700648"/>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393" name="TextBox 23"/>
            <p:cNvSpPr txBox="1"/>
            <p:nvPr/>
          </p:nvSpPr>
          <p:spPr>
            <a:xfrm>
              <a:off x="121035" y="1979178"/>
              <a:ext cx="725374"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394" name="TextBox 24"/>
            <p:cNvSpPr txBox="1"/>
            <p:nvPr/>
          </p:nvSpPr>
          <p:spPr>
            <a:xfrm>
              <a:off x="1381507" y="830832"/>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395" name="TextBox 25"/>
            <p:cNvSpPr txBox="1"/>
            <p:nvPr/>
          </p:nvSpPr>
          <p:spPr>
            <a:xfrm>
              <a:off x="1391943" y="1110775"/>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396" name="TextBox 26"/>
            <p:cNvSpPr txBox="1"/>
            <p:nvPr/>
          </p:nvSpPr>
          <p:spPr>
            <a:xfrm>
              <a:off x="1381507" y="1400109"/>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397" name="TextBox 27"/>
            <p:cNvSpPr txBox="1"/>
            <p:nvPr/>
          </p:nvSpPr>
          <p:spPr>
            <a:xfrm>
              <a:off x="1391941" y="1690854"/>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398" name="TextBox 28"/>
            <p:cNvSpPr txBox="1"/>
            <p:nvPr/>
          </p:nvSpPr>
          <p:spPr>
            <a:xfrm>
              <a:off x="1379268" y="1969385"/>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399" name="Rectangle 29"/>
            <p:cNvSpPr/>
            <p:nvPr/>
          </p:nvSpPr>
          <p:spPr>
            <a:xfrm>
              <a:off x="3036971" y="475813"/>
              <a:ext cx="2495599" cy="1848592"/>
            </a:xfrm>
            <a:prstGeom prst="rect">
              <a:avLst/>
            </a:pr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00" name="TextBox 30"/>
            <p:cNvSpPr txBox="1"/>
            <p:nvPr/>
          </p:nvSpPr>
          <p:spPr>
            <a:xfrm>
              <a:off x="3581472" y="13665"/>
              <a:ext cx="125182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Tucson, AZ</a:t>
              </a:r>
            </a:p>
          </p:txBody>
        </p:sp>
        <p:sp>
          <p:nvSpPr>
            <p:cNvPr id="401" name="Straight Connector 31"/>
            <p:cNvSpPr/>
            <p:nvPr/>
          </p:nvSpPr>
          <p:spPr>
            <a:xfrm>
              <a:off x="4284770" y="475813"/>
              <a:ext cx="1" cy="1848592"/>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02" name="TextBox 32"/>
            <p:cNvSpPr txBox="1"/>
            <p:nvPr/>
          </p:nvSpPr>
          <p:spPr>
            <a:xfrm>
              <a:off x="3325264" y="548510"/>
              <a:ext cx="471126"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Italian</a:t>
              </a:r>
            </a:p>
          </p:txBody>
        </p:sp>
        <p:sp>
          <p:nvSpPr>
            <p:cNvPr id="403" name="TextBox 33"/>
            <p:cNvSpPr txBox="1"/>
            <p:nvPr/>
          </p:nvSpPr>
          <p:spPr>
            <a:xfrm>
              <a:off x="4460349" y="541663"/>
              <a:ext cx="605319"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Mexican</a:t>
              </a:r>
            </a:p>
          </p:txBody>
        </p:sp>
        <p:sp>
          <p:nvSpPr>
            <p:cNvPr id="404" name="TextBox 34"/>
            <p:cNvSpPr txBox="1"/>
            <p:nvPr/>
          </p:nvSpPr>
          <p:spPr>
            <a:xfrm>
              <a:off x="3160245" y="854291"/>
              <a:ext cx="725375"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05" name="TextBox 35"/>
            <p:cNvSpPr txBox="1"/>
            <p:nvPr/>
          </p:nvSpPr>
          <p:spPr>
            <a:xfrm>
              <a:off x="3170680" y="1134234"/>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06" name="TextBox 36"/>
            <p:cNvSpPr txBox="1"/>
            <p:nvPr/>
          </p:nvSpPr>
          <p:spPr>
            <a:xfrm>
              <a:off x="3160245" y="1423568"/>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07" name="TextBox 37"/>
            <p:cNvSpPr txBox="1"/>
            <p:nvPr/>
          </p:nvSpPr>
          <p:spPr>
            <a:xfrm>
              <a:off x="3170679" y="1714313"/>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08" name="TextBox 38"/>
            <p:cNvSpPr txBox="1"/>
            <p:nvPr/>
          </p:nvSpPr>
          <p:spPr>
            <a:xfrm>
              <a:off x="3158006" y="1992844"/>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09" name="TextBox 39"/>
            <p:cNvSpPr txBox="1"/>
            <p:nvPr/>
          </p:nvSpPr>
          <p:spPr>
            <a:xfrm>
              <a:off x="4418479" y="844498"/>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10" name="TextBox 40"/>
            <p:cNvSpPr txBox="1"/>
            <p:nvPr/>
          </p:nvSpPr>
          <p:spPr>
            <a:xfrm>
              <a:off x="4428914" y="1124440"/>
              <a:ext cx="725374"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11" name="TextBox 41"/>
            <p:cNvSpPr txBox="1"/>
            <p:nvPr/>
          </p:nvSpPr>
          <p:spPr>
            <a:xfrm>
              <a:off x="4418479" y="1413774"/>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12" name="TextBox 42"/>
            <p:cNvSpPr txBox="1"/>
            <p:nvPr/>
          </p:nvSpPr>
          <p:spPr>
            <a:xfrm>
              <a:off x="4428912" y="1704520"/>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13" name="TextBox 43"/>
            <p:cNvSpPr txBox="1"/>
            <p:nvPr/>
          </p:nvSpPr>
          <p:spPr>
            <a:xfrm>
              <a:off x="4416239" y="1983050"/>
              <a:ext cx="725375"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14" name="Rectangle 44"/>
            <p:cNvSpPr/>
            <p:nvPr/>
          </p:nvSpPr>
          <p:spPr>
            <a:xfrm>
              <a:off x="6087146" y="462147"/>
              <a:ext cx="2495599" cy="1848592"/>
            </a:xfrm>
            <a:prstGeom prst="rect">
              <a:avLst/>
            </a:pr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15" name="TextBox 45"/>
            <p:cNvSpPr txBox="1"/>
            <p:nvPr/>
          </p:nvSpPr>
          <p:spPr>
            <a:xfrm>
              <a:off x="6406933" y="-1"/>
              <a:ext cx="1760040"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Washington, DC</a:t>
              </a:r>
            </a:p>
          </p:txBody>
        </p:sp>
        <p:sp>
          <p:nvSpPr>
            <p:cNvPr id="416" name="Straight Connector 46"/>
            <p:cNvSpPr/>
            <p:nvPr/>
          </p:nvSpPr>
          <p:spPr>
            <a:xfrm>
              <a:off x="7334946" y="462147"/>
              <a:ext cx="1" cy="1848592"/>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17" name="TextBox 47"/>
            <p:cNvSpPr txBox="1"/>
            <p:nvPr/>
          </p:nvSpPr>
          <p:spPr>
            <a:xfrm>
              <a:off x="6375439" y="534844"/>
              <a:ext cx="471127"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Italian</a:t>
              </a:r>
            </a:p>
          </p:txBody>
        </p:sp>
        <p:sp>
          <p:nvSpPr>
            <p:cNvPr id="418" name="TextBox 48"/>
            <p:cNvSpPr txBox="1"/>
            <p:nvPr/>
          </p:nvSpPr>
          <p:spPr>
            <a:xfrm>
              <a:off x="7510524" y="527998"/>
              <a:ext cx="605320"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Mexican</a:t>
              </a:r>
            </a:p>
          </p:txBody>
        </p:sp>
        <p:sp>
          <p:nvSpPr>
            <p:cNvPr id="419" name="TextBox 49"/>
            <p:cNvSpPr txBox="1"/>
            <p:nvPr/>
          </p:nvSpPr>
          <p:spPr>
            <a:xfrm>
              <a:off x="6210421" y="840626"/>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20" name="TextBox 50"/>
            <p:cNvSpPr txBox="1"/>
            <p:nvPr/>
          </p:nvSpPr>
          <p:spPr>
            <a:xfrm>
              <a:off x="6220856" y="1120569"/>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21" name="TextBox 51"/>
            <p:cNvSpPr txBox="1"/>
            <p:nvPr/>
          </p:nvSpPr>
          <p:spPr>
            <a:xfrm>
              <a:off x="6210421" y="1409902"/>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22" name="TextBox 52"/>
            <p:cNvSpPr txBox="1"/>
            <p:nvPr/>
          </p:nvSpPr>
          <p:spPr>
            <a:xfrm>
              <a:off x="6220855" y="1700648"/>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23" name="TextBox 53"/>
            <p:cNvSpPr txBox="1"/>
            <p:nvPr/>
          </p:nvSpPr>
          <p:spPr>
            <a:xfrm>
              <a:off x="6208182" y="1979178"/>
              <a:ext cx="725374"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24" name="TextBox 54"/>
            <p:cNvSpPr txBox="1"/>
            <p:nvPr/>
          </p:nvSpPr>
          <p:spPr>
            <a:xfrm>
              <a:off x="7468654" y="830832"/>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25" name="TextBox 55"/>
            <p:cNvSpPr txBox="1"/>
            <p:nvPr/>
          </p:nvSpPr>
          <p:spPr>
            <a:xfrm>
              <a:off x="7479089" y="1110775"/>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26" name="TextBox 56"/>
            <p:cNvSpPr txBox="1"/>
            <p:nvPr/>
          </p:nvSpPr>
          <p:spPr>
            <a:xfrm>
              <a:off x="7468654" y="1400109"/>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27" name="TextBox 57"/>
            <p:cNvSpPr txBox="1"/>
            <p:nvPr/>
          </p:nvSpPr>
          <p:spPr>
            <a:xfrm>
              <a:off x="7479089" y="1690854"/>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28" name="TextBox 58"/>
            <p:cNvSpPr txBox="1"/>
            <p:nvPr/>
          </p:nvSpPr>
          <p:spPr>
            <a:xfrm>
              <a:off x="7466415" y="1969385"/>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29" name="Rectangle 59"/>
            <p:cNvSpPr/>
            <p:nvPr/>
          </p:nvSpPr>
          <p:spPr>
            <a:xfrm>
              <a:off x="12673" y="3028208"/>
              <a:ext cx="2495599" cy="1848592"/>
            </a:xfrm>
            <a:prstGeom prst="rect">
              <a:avLst/>
            </a:pr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30" name="TextBox 60"/>
            <p:cNvSpPr txBox="1"/>
            <p:nvPr/>
          </p:nvSpPr>
          <p:spPr>
            <a:xfrm>
              <a:off x="557174" y="2566060"/>
              <a:ext cx="1298375"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Omaha, NE</a:t>
              </a:r>
            </a:p>
          </p:txBody>
        </p:sp>
        <p:sp>
          <p:nvSpPr>
            <p:cNvPr id="431" name="Straight Connector 61"/>
            <p:cNvSpPr/>
            <p:nvPr/>
          </p:nvSpPr>
          <p:spPr>
            <a:xfrm flipH="1">
              <a:off x="1260472" y="3028208"/>
              <a:ext cx="1" cy="1848592"/>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32" name="TextBox 62"/>
            <p:cNvSpPr txBox="1"/>
            <p:nvPr/>
          </p:nvSpPr>
          <p:spPr>
            <a:xfrm>
              <a:off x="300966" y="3100905"/>
              <a:ext cx="471126"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Italian</a:t>
              </a:r>
            </a:p>
          </p:txBody>
        </p:sp>
        <p:sp>
          <p:nvSpPr>
            <p:cNvPr id="433" name="TextBox 63"/>
            <p:cNvSpPr txBox="1"/>
            <p:nvPr/>
          </p:nvSpPr>
          <p:spPr>
            <a:xfrm>
              <a:off x="1436050" y="3094059"/>
              <a:ext cx="605320"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Mexican</a:t>
              </a:r>
            </a:p>
          </p:txBody>
        </p:sp>
        <p:sp>
          <p:nvSpPr>
            <p:cNvPr id="434" name="TextBox 64"/>
            <p:cNvSpPr txBox="1"/>
            <p:nvPr/>
          </p:nvSpPr>
          <p:spPr>
            <a:xfrm>
              <a:off x="135947" y="3406687"/>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35" name="TextBox 65"/>
            <p:cNvSpPr txBox="1"/>
            <p:nvPr/>
          </p:nvSpPr>
          <p:spPr>
            <a:xfrm>
              <a:off x="146383" y="3686629"/>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36" name="TextBox 66"/>
            <p:cNvSpPr txBox="1"/>
            <p:nvPr/>
          </p:nvSpPr>
          <p:spPr>
            <a:xfrm>
              <a:off x="135947" y="3975963"/>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37" name="TextBox 67"/>
            <p:cNvSpPr txBox="1"/>
            <p:nvPr/>
          </p:nvSpPr>
          <p:spPr>
            <a:xfrm>
              <a:off x="146381" y="4266708"/>
              <a:ext cx="725375"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38" name="TextBox 68"/>
            <p:cNvSpPr txBox="1"/>
            <p:nvPr/>
          </p:nvSpPr>
          <p:spPr>
            <a:xfrm>
              <a:off x="133708" y="4545240"/>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39" name="TextBox 69"/>
            <p:cNvSpPr txBox="1"/>
            <p:nvPr/>
          </p:nvSpPr>
          <p:spPr>
            <a:xfrm>
              <a:off x="1394180" y="3396893"/>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40" name="TextBox 70"/>
            <p:cNvSpPr txBox="1"/>
            <p:nvPr/>
          </p:nvSpPr>
          <p:spPr>
            <a:xfrm>
              <a:off x="1404616" y="3676836"/>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41" name="TextBox 71"/>
            <p:cNvSpPr txBox="1"/>
            <p:nvPr/>
          </p:nvSpPr>
          <p:spPr>
            <a:xfrm>
              <a:off x="1394180" y="3966169"/>
              <a:ext cx="725375"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42" name="TextBox 72"/>
            <p:cNvSpPr txBox="1"/>
            <p:nvPr/>
          </p:nvSpPr>
          <p:spPr>
            <a:xfrm>
              <a:off x="1404615" y="4256915"/>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43" name="TextBox 73"/>
            <p:cNvSpPr txBox="1"/>
            <p:nvPr/>
          </p:nvSpPr>
          <p:spPr>
            <a:xfrm>
              <a:off x="1391941" y="4535446"/>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44" name="Rectangle 74"/>
            <p:cNvSpPr/>
            <p:nvPr/>
          </p:nvSpPr>
          <p:spPr>
            <a:xfrm>
              <a:off x="3032531" y="2985517"/>
              <a:ext cx="2495599" cy="1848592"/>
            </a:xfrm>
            <a:prstGeom prst="rect">
              <a:avLst/>
            </a:pr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45" name="TextBox 75"/>
            <p:cNvSpPr txBox="1"/>
            <p:nvPr/>
          </p:nvSpPr>
          <p:spPr>
            <a:xfrm>
              <a:off x="3442325" y="2530236"/>
              <a:ext cx="1616272"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San Diego, CA</a:t>
              </a:r>
            </a:p>
          </p:txBody>
        </p:sp>
        <p:sp>
          <p:nvSpPr>
            <p:cNvPr id="446" name="Straight Connector 76"/>
            <p:cNvSpPr/>
            <p:nvPr/>
          </p:nvSpPr>
          <p:spPr>
            <a:xfrm>
              <a:off x="4280330" y="2985517"/>
              <a:ext cx="1" cy="1848592"/>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47" name="TextBox 77"/>
            <p:cNvSpPr txBox="1"/>
            <p:nvPr/>
          </p:nvSpPr>
          <p:spPr>
            <a:xfrm>
              <a:off x="3320824" y="3058214"/>
              <a:ext cx="471126"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Italian</a:t>
              </a:r>
            </a:p>
          </p:txBody>
        </p:sp>
        <p:sp>
          <p:nvSpPr>
            <p:cNvPr id="448" name="TextBox 78"/>
            <p:cNvSpPr txBox="1"/>
            <p:nvPr/>
          </p:nvSpPr>
          <p:spPr>
            <a:xfrm>
              <a:off x="4455909" y="3051368"/>
              <a:ext cx="605320"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Mexican</a:t>
              </a:r>
            </a:p>
          </p:txBody>
        </p:sp>
        <p:sp>
          <p:nvSpPr>
            <p:cNvPr id="449" name="TextBox 79"/>
            <p:cNvSpPr txBox="1"/>
            <p:nvPr/>
          </p:nvSpPr>
          <p:spPr>
            <a:xfrm>
              <a:off x="3155806" y="3363995"/>
              <a:ext cx="725374"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50" name="TextBox 80"/>
            <p:cNvSpPr txBox="1"/>
            <p:nvPr/>
          </p:nvSpPr>
          <p:spPr>
            <a:xfrm>
              <a:off x="3166241" y="3643938"/>
              <a:ext cx="725374"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51" name="TextBox 81"/>
            <p:cNvSpPr txBox="1"/>
            <p:nvPr/>
          </p:nvSpPr>
          <p:spPr>
            <a:xfrm>
              <a:off x="3155806" y="3933272"/>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52" name="TextBox 82"/>
            <p:cNvSpPr txBox="1"/>
            <p:nvPr/>
          </p:nvSpPr>
          <p:spPr>
            <a:xfrm>
              <a:off x="3166240" y="4224018"/>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53" name="TextBox 83"/>
            <p:cNvSpPr txBox="1"/>
            <p:nvPr/>
          </p:nvSpPr>
          <p:spPr>
            <a:xfrm>
              <a:off x="3153567" y="4502548"/>
              <a:ext cx="725374"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54" name="TextBox 84"/>
            <p:cNvSpPr txBox="1"/>
            <p:nvPr/>
          </p:nvSpPr>
          <p:spPr>
            <a:xfrm>
              <a:off x="4414039" y="3354202"/>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55" name="TextBox 85"/>
            <p:cNvSpPr txBox="1"/>
            <p:nvPr/>
          </p:nvSpPr>
          <p:spPr>
            <a:xfrm>
              <a:off x="4424474" y="3634145"/>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56" name="TextBox 86"/>
            <p:cNvSpPr txBox="1"/>
            <p:nvPr/>
          </p:nvSpPr>
          <p:spPr>
            <a:xfrm>
              <a:off x="4414039" y="3923478"/>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57" name="TextBox 87"/>
            <p:cNvSpPr txBox="1"/>
            <p:nvPr/>
          </p:nvSpPr>
          <p:spPr>
            <a:xfrm>
              <a:off x="4424473" y="4214224"/>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58" name="TextBox 88"/>
            <p:cNvSpPr txBox="1"/>
            <p:nvPr/>
          </p:nvSpPr>
          <p:spPr>
            <a:xfrm>
              <a:off x="4411800" y="4492755"/>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59" name="Rectangle 89"/>
            <p:cNvSpPr/>
            <p:nvPr/>
          </p:nvSpPr>
          <p:spPr>
            <a:xfrm>
              <a:off x="6087146" y="3012916"/>
              <a:ext cx="2495599" cy="1848592"/>
            </a:xfrm>
            <a:prstGeom prst="rect">
              <a:avLst/>
            </a:pr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60" name="TextBox 90"/>
            <p:cNvSpPr txBox="1"/>
            <p:nvPr/>
          </p:nvSpPr>
          <p:spPr>
            <a:xfrm>
              <a:off x="6631647" y="2550768"/>
              <a:ext cx="1273149"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Atlanta, GA</a:t>
              </a:r>
            </a:p>
          </p:txBody>
        </p:sp>
        <p:sp>
          <p:nvSpPr>
            <p:cNvPr id="461" name="Straight Connector 91"/>
            <p:cNvSpPr/>
            <p:nvPr/>
          </p:nvSpPr>
          <p:spPr>
            <a:xfrm>
              <a:off x="7334946" y="3012916"/>
              <a:ext cx="1" cy="1848592"/>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62" name="TextBox 92"/>
            <p:cNvSpPr txBox="1"/>
            <p:nvPr/>
          </p:nvSpPr>
          <p:spPr>
            <a:xfrm>
              <a:off x="6375439" y="3085613"/>
              <a:ext cx="471127"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Italian</a:t>
              </a:r>
            </a:p>
          </p:txBody>
        </p:sp>
        <p:sp>
          <p:nvSpPr>
            <p:cNvPr id="463" name="TextBox 93"/>
            <p:cNvSpPr txBox="1"/>
            <p:nvPr/>
          </p:nvSpPr>
          <p:spPr>
            <a:xfrm>
              <a:off x="7510524" y="3078767"/>
              <a:ext cx="605320"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000"/>
              </a:lvl1pPr>
            </a:lstStyle>
            <a:p>
              <a:pPr/>
              <a:r>
                <a:t>Mexican</a:t>
              </a:r>
            </a:p>
          </p:txBody>
        </p:sp>
        <p:sp>
          <p:nvSpPr>
            <p:cNvPr id="464" name="TextBox 94"/>
            <p:cNvSpPr txBox="1"/>
            <p:nvPr/>
          </p:nvSpPr>
          <p:spPr>
            <a:xfrm>
              <a:off x="6210421" y="3391394"/>
              <a:ext cx="725374"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65" name="TextBox 95"/>
            <p:cNvSpPr txBox="1"/>
            <p:nvPr/>
          </p:nvSpPr>
          <p:spPr>
            <a:xfrm>
              <a:off x="6220856" y="3671337"/>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66" name="TextBox 96"/>
            <p:cNvSpPr txBox="1"/>
            <p:nvPr/>
          </p:nvSpPr>
          <p:spPr>
            <a:xfrm>
              <a:off x="6210421" y="3960671"/>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67" name="TextBox 97"/>
            <p:cNvSpPr txBox="1"/>
            <p:nvPr/>
          </p:nvSpPr>
          <p:spPr>
            <a:xfrm>
              <a:off x="6220855" y="4251416"/>
              <a:ext cx="725374"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68" name="TextBox 98"/>
            <p:cNvSpPr txBox="1"/>
            <p:nvPr/>
          </p:nvSpPr>
          <p:spPr>
            <a:xfrm>
              <a:off x="6208182" y="4529947"/>
              <a:ext cx="725374"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69" name="TextBox 99"/>
            <p:cNvSpPr txBox="1"/>
            <p:nvPr/>
          </p:nvSpPr>
          <p:spPr>
            <a:xfrm>
              <a:off x="7468654" y="3381601"/>
              <a:ext cx="725375"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70" name="TextBox 100"/>
            <p:cNvSpPr txBox="1"/>
            <p:nvPr/>
          </p:nvSpPr>
          <p:spPr>
            <a:xfrm>
              <a:off x="7479089" y="3661543"/>
              <a:ext cx="725375"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71" name="TextBox 101"/>
            <p:cNvSpPr txBox="1"/>
            <p:nvPr/>
          </p:nvSpPr>
          <p:spPr>
            <a:xfrm>
              <a:off x="7468654" y="3950877"/>
              <a:ext cx="725375"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72" name="TextBox 102"/>
            <p:cNvSpPr txBox="1"/>
            <p:nvPr/>
          </p:nvSpPr>
          <p:spPr>
            <a:xfrm>
              <a:off x="7479089" y="4241623"/>
              <a:ext cx="725374"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sp>
          <p:nvSpPr>
            <p:cNvPr id="473" name="TextBox 103"/>
            <p:cNvSpPr txBox="1"/>
            <p:nvPr/>
          </p:nvSpPr>
          <p:spPr>
            <a:xfrm>
              <a:off x="7466415" y="4520153"/>
              <a:ext cx="725374" cy="226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lvl1pPr>
            </a:lstStyle>
            <a:p>
              <a:pPr/>
              <a:r>
                <a:t>Restaurant</a:t>
              </a:r>
            </a:p>
          </p:txBody>
        </p:sp>
      </p:grpSp>
      <p:sp>
        <p:nvSpPr>
          <p:cNvPr id="475" name="Rectangle 121"/>
          <p:cNvSpPr txBox="1"/>
          <p:nvPr/>
        </p:nvSpPr>
        <p:spPr>
          <a:xfrm>
            <a:off x="1846506" y="5967943"/>
            <a:ext cx="5834210"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a:lvl1pPr>
          </a:lstStyle>
          <a:p>
            <a:pPr/>
            <a:r>
              <a:t>Repeat this analysis for as many cities as possible…</a:t>
            </a:r>
          </a:p>
        </p:txBody>
      </p:sp>
      <p:sp>
        <p:nvSpPr>
          <p:cNvPr id="476" name="Rectangle 122"/>
          <p:cNvSpPr/>
          <p:nvPr/>
        </p:nvSpPr>
        <p:spPr>
          <a:xfrm>
            <a:off x="0" y="761999"/>
            <a:ext cx="9144000" cy="5129746"/>
          </a:xfrm>
          <a:prstGeom prst="rect">
            <a:avLst/>
          </a:prstGeom>
          <a:ln w="12700">
            <a:solidFill>
              <a:srgbClr val="42719B"/>
            </a:solidFill>
            <a:miter/>
          </a:ln>
        </p:spPr>
        <p:txBody>
          <a:bodyPr lIns="45719" rIns="45719" anchor="ctr"/>
          <a:lstStyle/>
          <a:p>
            <a:pPr algn="ctr">
              <a:defRPr>
                <a:solidFill>
                  <a:srgbClr val="FFFFFF"/>
                </a:solidFill>
              </a:defRPr>
            </a:pPr>
          </a:p>
        </p:txBody>
      </p:sp>
      <p:sp>
        <p:nvSpPr>
          <p:cNvPr id="477" name="TextBox 123"/>
          <p:cNvSpPr txBox="1"/>
          <p:nvPr/>
        </p:nvSpPr>
        <p:spPr>
          <a:xfrm>
            <a:off x="1355282" y="2024971"/>
            <a:ext cx="332741"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vs</a:t>
            </a:r>
          </a:p>
        </p:txBody>
      </p:sp>
      <p:sp>
        <p:nvSpPr>
          <p:cNvPr id="478" name="TextBox 124"/>
          <p:cNvSpPr txBox="1"/>
          <p:nvPr/>
        </p:nvSpPr>
        <p:spPr>
          <a:xfrm>
            <a:off x="4392252" y="2031770"/>
            <a:ext cx="332741"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vs</a:t>
            </a:r>
          </a:p>
        </p:txBody>
      </p:sp>
      <p:sp>
        <p:nvSpPr>
          <p:cNvPr id="479" name="TextBox 125"/>
          <p:cNvSpPr txBox="1"/>
          <p:nvPr/>
        </p:nvSpPr>
        <p:spPr>
          <a:xfrm>
            <a:off x="7426514" y="1970483"/>
            <a:ext cx="332741"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vs</a:t>
            </a:r>
          </a:p>
        </p:txBody>
      </p:sp>
      <p:sp>
        <p:nvSpPr>
          <p:cNvPr id="480" name="TextBox 126"/>
          <p:cNvSpPr txBox="1"/>
          <p:nvPr/>
        </p:nvSpPr>
        <p:spPr>
          <a:xfrm>
            <a:off x="1355282" y="4652157"/>
            <a:ext cx="332741"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vs</a:t>
            </a:r>
          </a:p>
        </p:txBody>
      </p:sp>
      <p:sp>
        <p:nvSpPr>
          <p:cNvPr id="481" name="TextBox 127"/>
          <p:cNvSpPr txBox="1"/>
          <p:nvPr/>
        </p:nvSpPr>
        <p:spPr>
          <a:xfrm>
            <a:off x="4392252" y="4658957"/>
            <a:ext cx="33274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vs</a:t>
            </a:r>
          </a:p>
        </p:txBody>
      </p:sp>
      <p:sp>
        <p:nvSpPr>
          <p:cNvPr id="482" name="TextBox 128"/>
          <p:cNvSpPr txBox="1"/>
          <p:nvPr/>
        </p:nvSpPr>
        <p:spPr>
          <a:xfrm>
            <a:off x="7426514" y="4597670"/>
            <a:ext cx="33274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vs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Title 1"/>
          <p:cNvSpPr txBox="1"/>
          <p:nvPr>
            <p:ph type="title"/>
          </p:nvPr>
        </p:nvSpPr>
        <p:spPr>
          <a:xfrm>
            <a:off x="158270" y="2819400"/>
            <a:ext cx="8839201" cy="653855"/>
          </a:xfrm>
          <a:prstGeom prst="rect">
            <a:avLst/>
          </a:prstGeom>
        </p:spPr>
        <p:txBody>
          <a:bodyPr/>
          <a:lstStyle/>
          <a:p>
            <a:pPr defTabSz="512063">
              <a:defRPr b="0" sz="2016"/>
            </a:pPr>
            <a:r>
              <a:t>Step 4: </a:t>
            </a:r>
            <a:br/>
            <a:r>
              <a:rPr b="1"/>
              <a:t>Build Data Retrieval Plan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Title 1"/>
          <p:cNvSpPr txBox="1"/>
          <p:nvPr>
            <p:ph type="title"/>
          </p:nvPr>
        </p:nvSpPr>
        <p:spPr>
          <a:xfrm>
            <a:off x="304799" y="-1"/>
            <a:ext cx="5470528" cy="653856"/>
          </a:xfrm>
          <a:prstGeom prst="rect">
            <a:avLst/>
          </a:prstGeom>
        </p:spPr>
        <p:txBody>
          <a:bodyPr/>
          <a:lstStyle/>
          <a:p>
            <a:pPr/>
            <a:r>
              <a:t>Step 4: Data Retrieval Plan</a:t>
            </a:r>
          </a:p>
        </p:txBody>
      </p:sp>
      <p:pic>
        <p:nvPicPr>
          <p:cNvPr id="487" name="Picture 2" descr="Picture 2"/>
          <p:cNvPicPr>
            <a:picLocks noChangeAspect="1"/>
          </p:cNvPicPr>
          <p:nvPr/>
        </p:nvPicPr>
        <p:blipFill>
          <a:blip r:embed="rId2">
            <a:extLst/>
          </a:blip>
          <a:stretch>
            <a:fillRect/>
          </a:stretch>
        </p:blipFill>
        <p:spPr>
          <a:xfrm>
            <a:off x="279400" y="849767"/>
            <a:ext cx="8538309" cy="870147"/>
          </a:xfrm>
          <a:prstGeom prst="rect">
            <a:avLst/>
          </a:prstGeom>
          <a:ln w="12700">
            <a:miter lim="400000"/>
          </a:ln>
        </p:spPr>
      </p:pic>
      <p:pic>
        <p:nvPicPr>
          <p:cNvPr id="488" name="Picture 3" descr="Picture 3"/>
          <p:cNvPicPr>
            <a:picLocks noChangeAspect="1"/>
          </p:cNvPicPr>
          <p:nvPr/>
        </p:nvPicPr>
        <p:blipFill>
          <a:blip r:embed="rId3">
            <a:extLst/>
          </a:blip>
          <a:stretch>
            <a:fillRect/>
          </a:stretch>
        </p:blipFill>
        <p:spPr>
          <a:xfrm>
            <a:off x="279400" y="1875743"/>
            <a:ext cx="8538310" cy="784470"/>
          </a:xfrm>
          <a:prstGeom prst="rect">
            <a:avLst/>
          </a:prstGeom>
          <a:ln w="12700">
            <a:miter lim="400000"/>
          </a:ln>
        </p:spPr>
      </p:pic>
      <p:pic>
        <p:nvPicPr>
          <p:cNvPr id="489" name="Picture 4" descr="Picture 4"/>
          <p:cNvPicPr>
            <a:picLocks noChangeAspect="1"/>
          </p:cNvPicPr>
          <p:nvPr/>
        </p:nvPicPr>
        <p:blipFill>
          <a:blip r:embed="rId4">
            <a:extLst/>
          </a:blip>
          <a:stretch>
            <a:fillRect/>
          </a:stretch>
        </p:blipFill>
        <p:spPr>
          <a:xfrm>
            <a:off x="279400" y="2901548"/>
            <a:ext cx="8538309" cy="766916"/>
          </a:xfrm>
          <a:prstGeom prst="rect">
            <a:avLst/>
          </a:prstGeom>
          <a:ln w="12700">
            <a:miter lim="400000"/>
          </a:ln>
        </p:spPr>
      </p:pic>
      <p:sp>
        <p:nvSpPr>
          <p:cNvPr id="490" name="TextBox 7"/>
          <p:cNvSpPr txBox="1"/>
          <p:nvPr/>
        </p:nvSpPr>
        <p:spPr>
          <a:xfrm>
            <a:off x="207107" y="3962400"/>
            <a:ext cx="8610601" cy="2127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pPr>
            <a:r>
              <a:t>We </a:t>
            </a:r>
            <a:r>
              <a:rPr i="1"/>
              <a:t>could </a:t>
            </a:r>
            <a:r>
              <a:t>brute force our way to retrieve this data, but…</a:t>
            </a:r>
          </a:p>
          <a:p>
            <a:pPr>
              <a:defRPr b="1" sz="2000"/>
            </a:pPr>
          </a:p>
          <a:p>
            <a:pPr marL="342900" indent="-342900">
              <a:buSzPct val="100000"/>
              <a:buFont typeface="Arial"/>
              <a:buChar char="•"/>
              <a:defRPr sz="2000"/>
            </a:pPr>
            <a:r>
              <a:t>It would be extremely time consuming</a:t>
            </a:r>
          </a:p>
          <a:p>
            <a:pPr marL="342900" indent="-342900">
              <a:buSzPct val="100000"/>
              <a:buFont typeface="Arial"/>
              <a:buChar char="•"/>
              <a:defRPr sz="2000"/>
            </a:pPr>
          </a:p>
          <a:p>
            <a:pPr marL="342900" indent="-342900">
              <a:buSzPct val="100000"/>
              <a:buFont typeface="Arial"/>
              <a:buChar char="•"/>
              <a:defRPr sz="2000"/>
            </a:pPr>
            <a:r>
              <a:t>It would be skewed by our city familiarity</a:t>
            </a:r>
          </a:p>
          <a:p>
            <a:pPr marL="342900" indent="-342900">
              <a:buSzPct val="100000"/>
              <a:buFont typeface="Arial"/>
              <a:buChar char="•"/>
              <a:defRPr sz="2000"/>
            </a:pPr>
          </a:p>
          <a:p>
            <a:pPr marL="342900" indent="-342900">
              <a:buSzPct val="100000"/>
              <a:buFont typeface="Arial"/>
              <a:buChar char="•"/>
              <a:defRPr sz="2000"/>
            </a:pPr>
            <a:r>
              <a:t>It would be manually labor intensive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Title 1"/>
          <p:cNvSpPr txBox="1"/>
          <p:nvPr>
            <p:ph type="title"/>
          </p:nvPr>
        </p:nvSpPr>
        <p:spPr>
          <a:xfrm>
            <a:off x="304799" y="-1"/>
            <a:ext cx="5470528" cy="653856"/>
          </a:xfrm>
          <a:prstGeom prst="rect">
            <a:avLst/>
          </a:prstGeom>
        </p:spPr>
        <p:txBody>
          <a:bodyPr/>
          <a:lstStyle/>
          <a:p>
            <a:pPr/>
            <a:r>
              <a:t>Step 4: Data Retrieval Plan</a:t>
            </a:r>
          </a:p>
        </p:txBody>
      </p:sp>
      <p:sp>
        <p:nvSpPr>
          <p:cNvPr id="493" name="TextBox 7"/>
          <p:cNvSpPr txBox="1"/>
          <p:nvPr/>
        </p:nvSpPr>
        <p:spPr>
          <a:xfrm>
            <a:off x="219807" y="4096044"/>
            <a:ext cx="8610601" cy="141271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pPr>
            <a:r>
              <a:t>Basically… </a:t>
            </a:r>
            <a:br/>
            <a:r>
              <a:rPr b="1" sz="6000"/>
              <a:t>Not in a million years.</a:t>
            </a:r>
          </a:p>
        </p:txBody>
      </p:sp>
      <p:pic>
        <p:nvPicPr>
          <p:cNvPr id="494" name="Picture 8" descr="Picture 8"/>
          <p:cNvPicPr>
            <a:picLocks noChangeAspect="1"/>
          </p:cNvPicPr>
          <p:nvPr/>
        </p:nvPicPr>
        <p:blipFill>
          <a:blip r:embed="rId2">
            <a:extLst/>
          </a:blip>
          <a:stretch>
            <a:fillRect/>
          </a:stretch>
        </p:blipFill>
        <p:spPr>
          <a:xfrm>
            <a:off x="279400" y="849767"/>
            <a:ext cx="8538309" cy="870147"/>
          </a:xfrm>
          <a:prstGeom prst="rect">
            <a:avLst/>
          </a:prstGeom>
          <a:ln w="12700">
            <a:miter lim="400000"/>
          </a:ln>
        </p:spPr>
      </p:pic>
      <p:pic>
        <p:nvPicPr>
          <p:cNvPr id="495" name="Picture 9" descr="Picture 9"/>
          <p:cNvPicPr>
            <a:picLocks noChangeAspect="1"/>
          </p:cNvPicPr>
          <p:nvPr/>
        </p:nvPicPr>
        <p:blipFill>
          <a:blip r:embed="rId3">
            <a:extLst/>
          </a:blip>
          <a:stretch>
            <a:fillRect/>
          </a:stretch>
        </p:blipFill>
        <p:spPr>
          <a:xfrm>
            <a:off x="279400" y="1875743"/>
            <a:ext cx="8538310" cy="784470"/>
          </a:xfrm>
          <a:prstGeom prst="rect">
            <a:avLst/>
          </a:prstGeom>
          <a:ln w="12700">
            <a:miter lim="400000"/>
          </a:ln>
        </p:spPr>
      </p:pic>
      <p:pic>
        <p:nvPicPr>
          <p:cNvPr id="496" name="Picture 10" descr="Picture 10"/>
          <p:cNvPicPr>
            <a:picLocks noChangeAspect="1"/>
          </p:cNvPicPr>
          <p:nvPr/>
        </p:nvPicPr>
        <p:blipFill>
          <a:blip r:embed="rId4">
            <a:extLst/>
          </a:blip>
          <a:stretch>
            <a:fillRect/>
          </a:stretch>
        </p:blipFill>
        <p:spPr>
          <a:xfrm>
            <a:off x="279400" y="2901548"/>
            <a:ext cx="8538309" cy="7669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Title 1"/>
          <p:cNvSpPr txBox="1"/>
          <p:nvPr>
            <p:ph type="title"/>
          </p:nvPr>
        </p:nvSpPr>
        <p:spPr>
          <a:xfrm>
            <a:off x="304800" y="-1"/>
            <a:ext cx="6324600" cy="653856"/>
          </a:xfrm>
          <a:prstGeom prst="rect">
            <a:avLst/>
          </a:prstGeom>
        </p:spPr>
        <p:txBody>
          <a:bodyPr/>
          <a:lstStyle/>
          <a:p>
            <a:pPr/>
            <a:r>
              <a:t>Thank You Yelp!</a:t>
            </a:r>
          </a:p>
        </p:txBody>
      </p:sp>
      <p:pic>
        <p:nvPicPr>
          <p:cNvPr id="499" name="Picture 2" descr="Picture 2"/>
          <p:cNvPicPr>
            <a:picLocks noChangeAspect="1"/>
          </p:cNvPicPr>
          <p:nvPr/>
        </p:nvPicPr>
        <p:blipFill>
          <a:blip r:embed="rId2">
            <a:extLst/>
          </a:blip>
          <a:srcRect l="0" t="0" r="0" b="9042"/>
          <a:stretch>
            <a:fillRect/>
          </a:stretch>
        </p:blipFill>
        <p:spPr>
          <a:xfrm>
            <a:off x="304800" y="762000"/>
            <a:ext cx="8702924" cy="4572001"/>
          </a:xfrm>
          <a:prstGeom prst="rect">
            <a:avLst/>
          </a:prstGeom>
          <a:ln w="12700">
            <a:miter lim="400000"/>
          </a:ln>
        </p:spPr>
      </p:pic>
      <p:sp>
        <p:nvSpPr>
          <p:cNvPr id="500" name="TextBox 3"/>
          <p:cNvSpPr txBox="1"/>
          <p:nvPr/>
        </p:nvSpPr>
        <p:spPr>
          <a:xfrm>
            <a:off x="207107" y="5486400"/>
            <a:ext cx="8610601" cy="6673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000"/>
            </a:pPr>
            <a:r>
              <a:t>Thankfully, we can take advantage of the </a:t>
            </a:r>
            <a:r>
              <a:rPr b="1"/>
              <a:t>Yelp Fusion API</a:t>
            </a:r>
            <a:r>
              <a:t> to </a:t>
            </a:r>
            <a:r>
              <a:rPr b="1"/>
              <a:t>programmatically</a:t>
            </a:r>
            <a:r>
              <a:t> run our queries. (#ThankGodForProgramming)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Title 1"/>
          <p:cNvSpPr txBox="1"/>
          <p:nvPr>
            <p:ph type="title"/>
          </p:nvPr>
        </p:nvSpPr>
        <p:spPr>
          <a:xfrm>
            <a:off x="76200" y="533400"/>
            <a:ext cx="8915400" cy="5257800"/>
          </a:xfrm>
          <a:prstGeom prst="rect">
            <a:avLst/>
          </a:prstGeom>
        </p:spPr>
        <p:txBody>
          <a:bodyPr/>
          <a:lstStyle/>
          <a:p>
            <a:pPr>
              <a:defRPr b="0" sz="4200"/>
            </a:pPr>
            <a:r>
              <a:t>So… What is </a:t>
            </a:r>
            <a:r>
              <a:rPr b="1"/>
              <a:t>data science</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Title 1"/>
          <p:cNvSpPr txBox="1"/>
          <p:nvPr>
            <p:ph type="title"/>
          </p:nvPr>
        </p:nvSpPr>
        <p:spPr>
          <a:xfrm>
            <a:off x="304800" y="-1"/>
            <a:ext cx="6324600" cy="653856"/>
          </a:xfrm>
          <a:prstGeom prst="rect">
            <a:avLst/>
          </a:prstGeom>
        </p:spPr>
        <p:txBody>
          <a:bodyPr/>
          <a:lstStyle/>
          <a:p>
            <a:pPr/>
            <a:r>
              <a:t>Thank You Yelp!</a:t>
            </a:r>
          </a:p>
        </p:txBody>
      </p:sp>
      <p:pic>
        <p:nvPicPr>
          <p:cNvPr id="503" name="Picture 2" descr="Picture 2"/>
          <p:cNvPicPr>
            <a:picLocks noChangeAspect="1"/>
          </p:cNvPicPr>
          <p:nvPr/>
        </p:nvPicPr>
        <p:blipFill>
          <a:blip r:embed="rId2">
            <a:extLst/>
          </a:blip>
          <a:stretch>
            <a:fillRect/>
          </a:stretch>
        </p:blipFill>
        <p:spPr>
          <a:xfrm>
            <a:off x="4236203" y="762000"/>
            <a:ext cx="4907797" cy="5556152"/>
          </a:xfrm>
          <a:prstGeom prst="rect">
            <a:avLst/>
          </a:prstGeom>
          <a:ln w="12700">
            <a:miter lim="400000"/>
          </a:ln>
        </p:spPr>
      </p:pic>
      <p:pic>
        <p:nvPicPr>
          <p:cNvPr id="504" name="Picture 4" descr="Picture 4"/>
          <p:cNvPicPr>
            <a:picLocks noChangeAspect="1"/>
          </p:cNvPicPr>
          <p:nvPr/>
        </p:nvPicPr>
        <p:blipFill>
          <a:blip r:embed="rId3">
            <a:extLst/>
          </a:blip>
          <a:stretch>
            <a:fillRect/>
          </a:stretch>
        </p:blipFill>
        <p:spPr>
          <a:xfrm>
            <a:off x="7620000" y="990600"/>
            <a:ext cx="1381125" cy="495300"/>
          </a:xfrm>
          <a:prstGeom prst="rect">
            <a:avLst/>
          </a:prstGeom>
          <a:ln w="12700">
            <a:miter lim="400000"/>
          </a:ln>
        </p:spPr>
      </p:pic>
      <p:sp>
        <p:nvSpPr>
          <p:cNvPr id="505" name="TextBox 5"/>
          <p:cNvSpPr txBox="1"/>
          <p:nvPr/>
        </p:nvSpPr>
        <p:spPr>
          <a:xfrm>
            <a:off x="207107" y="2971800"/>
            <a:ext cx="3907694" cy="15436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000"/>
            </a:pPr>
            <a:r>
              <a:t>Thankfully, we can take advantage of the </a:t>
            </a:r>
            <a:r>
              <a:rPr b="1"/>
              <a:t>Yelp Fusion API</a:t>
            </a:r>
            <a:r>
              <a:t> to </a:t>
            </a:r>
            <a:r>
              <a:rPr b="1"/>
              <a:t>programmatically</a:t>
            </a:r>
            <a:r>
              <a:t> run our queries. (#ThankGodForProgramming)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Title 1"/>
          <p:cNvSpPr txBox="1"/>
          <p:nvPr>
            <p:ph type="title"/>
          </p:nvPr>
        </p:nvSpPr>
        <p:spPr>
          <a:xfrm>
            <a:off x="304800" y="-1"/>
            <a:ext cx="6934200" cy="653856"/>
          </a:xfrm>
          <a:prstGeom prst="rect">
            <a:avLst/>
          </a:prstGeom>
        </p:spPr>
        <p:txBody>
          <a:bodyPr/>
          <a:lstStyle/>
          <a:p>
            <a:pPr/>
            <a:r>
              <a:t>Step 4: Build Data Retrieval Plan</a:t>
            </a:r>
          </a:p>
        </p:txBody>
      </p:sp>
      <p:sp>
        <p:nvSpPr>
          <p:cNvPr id="508" name="Rectangle 121"/>
          <p:cNvSpPr txBox="1"/>
          <p:nvPr/>
        </p:nvSpPr>
        <p:spPr>
          <a:xfrm>
            <a:off x="212048" y="4876098"/>
            <a:ext cx="8703351" cy="9594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lvl1pPr>
          </a:lstStyle>
          <a:p>
            <a:pPr/>
            <a:r>
              <a:t>We will build a Python script to randomly select over 700 zip codes from the US Census and then acquire review data from the top 20 Mexican and Italian restaurants for each zip codes using the Yelp API.</a:t>
            </a:r>
          </a:p>
        </p:txBody>
      </p:sp>
      <p:pic>
        <p:nvPicPr>
          <p:cNvPr id="509" name="Picture 2" descr="Picture 2"/>
          <p:cNvPicPr>
            <a:picLocks noChangeAspect="1"/>
          </p:cNvPicPr>
          <p:nvPr/>
        </p:nvPicPr>
        <p:blipFill>
          <a:blip r:embed="rId2">
            <a:extLst/>
          </a:blip>
          <a:stretch>
            <a:fillRect/>
          </a:stretch>
        </p:blipFill>
        <p:spPr>
          <a:xfrm>
            <a:off x="815563" y="1018953"/>
            <a:ext cx="3266776" cy="1103420"/>
          </a:xfrm>
          <a:prstGeom prst="rect">
            <a:avLst/>
          </a:prstGeom>
          <a:ln w="12700">
            <a:miter lim="400000"/>
          </a:ln>
        </p:spPr>
      </p:pic>
      <p:pic>
        <p:nvPicPr>
          <p:cNvPr id="510" name="Picture 4" descr="Picture 4"/>
          <p:cNvPicPr>
            <a:picLocks noChangeAspect="1"/>
          </p:cNvPicPr>
          <p:nvPr/>
        </p:nvPicPr>
        <p:blipFill>
          <a:blip r:embed="rId3">
            <a:extLst/>
          </a:blip>
          <a:stretch>
            <a:fillRect/>
          </a:stretch>
        </p:blipFill>
        <p:spPr>
          <a:xfrm>
            <a:off x="276532" y="2049769"/>
            <a:ext cx="4487080" cy="2518381"/>
          </a:xfrm>
          <a:prstGeom prst="rect">
            <a:avLst/>
          </a:prstGeom>
          <a:ln w="12700">
            <a:miter lim="400000"/>
          </a:ln>
        </p:spPr>
      </p:pic>
      <p:pic>
        <p:nvPicPr>
          <p:cNvPr id="511" name="Picture 4" descr="Picture 4"/>
          <p:cNvPicPr>
            <a:picLocks noChangeAspect="1"/>
          </p:cNvPicPr>
          <p:nvPr/>
        </p:nvPicPr>
        <p:blipFill>
          <a:blip r:embed="rId4">
            <a:extLst/>
          </a:blip>
          <a:stretch>
            <a:fillRect/>
          </a:stretch>
        </p:blipFill>
        <p:spPr>
          <a:xfrm>
            <a:off x="5334000" y="2173151"/>
            <a:ext cx="3657600" cy="2394999"/>
          </a:xfrm>
          <a:prstGeom prst="rect">
            <a:avLst/>
          </a:prstGeom>
          <a:ln w="12700">
            <a:miter lim="400000"/>
          </a:ln>
        </p:spPr>
      </p:pic>
      <p:sp>
        <p:nvSpPr>
          <p:cNvPr id="512" name="Arrow: Bent 7"/>
          <p:cNvSpPr/>
          <p:nvPr/>
        </p:nvSpPr>
        <p:spPr>
          <a:xfrm rot="5400000">
            <a:off x="5429101" y="11269"/>
            <a:ext cx="691737" cy="3385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2483"/>
                </a:lnTo>
                <a:cubicBezTo>
                  <a:pt x="0" y="1416"/>
                  <a:pt x="4231" y="552"/>
                  <a:pt x="9450" y="552"/>
                </a:cubicBezTo>
                <a:lnTo>
                  <a:pt x="16200" y="552"/>
                </a:lnTo>
                <a:lnTo>
                  <a:pt x="16200" y="0"/>
                </a:lnTo>
                <a:lnTo>
                  <a:pt x="21600" y="1103"/>
                </a:lnTo>
                <a:lnTo>
                  <a:pt x="16200" y="2207"/>
                </a:lnTo>
                <a:lnTo>
                  <a:pt x="16200" y="1655"/>
                </a:lnTo>
                <a:lnTo>
                  <a:pt x="9450" y="1655"/>
                </a:lnTo>
                <a:cubicBezTo>
                  <a:pt x="7213" y="1655"/>
                  <a:pt x="5400" y="2026"/>
                  <a:pt x="5400" y="2483"/>
                </a:cubicBezTo>
                <a:lnTo>
                  <a:pt x="5400" y="21600"/>
                </a:lnTo>
                <a:close/>
              </a:path>
            </a:pathLst>
          </a:custGeom>
          <a:solidFill>
            <a:schemeClr val="accent1"/>
          </a:solidFill>
          <a:ln w="12700">
            <a:solidFill>
              <a:srgbClr val="42719B"/>
            </a:solidFill>
            <a:miter/>
          </a:ln>
        </p:spPr>
        <p:txBody>
          <a:bodyPr lIns="45719" rIns="45719" anchor="ctr"/>
          <a:lstStyle/>
          <a:p>
            <a:pPr algn="ctr"/>
          </a:p>
        </p:txBody>
      </p:sp>
      <p:pic>
        <p:nvPicPr>
          <p:cNvPr id="513" name="Picture 6" descr="Picture 6"/>
          <p:cNvPicPr>
            <a:picLocks noChangeAspect="1"/>
          </p:cNvPicPr>
          <p:nvPr/>
        </p:nvPicPr>
        <p:blipFill>
          <a:blip r:embed="rId5">
            <a:extLst/>
          </a:blip>
          <a:stretch>
            <a:fillRect/>
          </a:stretch>
        </p:blipFill>
        <p:spPr>
          <a:xfrm>
            <a:off x="5105400" y="1207965"/>
            <a:ext cx="1059219" cy="4056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 name="Title 1"/>
          <p:cNvSpPr txBox="1"/>
          <p:nvPr>
            <p:ph type="title"/>
          </p:nvPr>
        </p:nvSpPr>
        <p:spPr>
          <a:xfrm>
            <a:off x="158270" y="2819400"/>
            <a:ext cx="8839201" cy="653855"/>
          </a:xfrm>
          <a:prstGeom prst="rect">
            <a:avLst/>
          </a:prstGeom>
        </p:spPr>
        <p:txBody>
          <a:bodyPr/>
          <a:lstStyle/>
          <a:p>
            <a:pPr defTabSz="512063">
              <a:defRPr b="0" sz="2016"/>
            </a:pPr>
            <a:r>
              <a:t>Step 5: </a:t>
            </a:r>
            <a:br/>
            <a:r>
              <a:rPr b="1"/>
              <a:t>Retrieve the Data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Title 1"/>
          <p:cNvSpPr txBox="1"/>
          <p:nvPr>
            <p:ph type="title"/>
          </p:nvPr>
        </p:nvSpPr>
        <p:spPr>
          <a:xfrm>
            <a:off x="304800" y="-1"/>
            <a:ext cx="6324600" cy="653856"/>
          </a:xfrm>
          <a:prstGeom prst="rect">
            <a:avLst/>
          </a:prstGeom>
        </p:spPr>
        <p:txBody>
          <a:bodyPr/>
          <a:lstStyle/>
          <a:p>
            <a:pPr/>
            <a:r>
              <a:t>Pulling with Python</a:t>
            </a:r>
          </a:p>
        </p:txBody>
      </p:sp>
      <p:grpSp>
        <p:nvGrpSpPr>
          <p:cNvPr id="530" name="Diagram 4"/>
          <p:cNvGrpSpPr/>
          <p:nvPr/>
        </p:nvGrpSpPr>
        <p:grpSpPr>
          <a:xfrm>
            <a:off x="332941" y="915666"/>
            <a:ext cx="8600557" cy="4456996"/>
            <a:chOff x="0" y="0"/>
            <a:chExt cx="8600555" cy="4456994"/>
          </a:xfrm>
        </p:grpSpPr>
        <p:grpSp>
          <p:nvGrpSpPr>
            <p:cNvPr id="520" name="Group"/>
            <p:cNvGrpSpPr/>
            <p:nvPr/>
          </p:nvGrpSpPr>
          <p:grpSpPr>
            <a:xfrm>
              <a:off x="2134701" y="0"/>
              <a:ext cx="4147956" cy="1938017"/>
              <a:chOff x="0" y="0"/>
              <a:chExt cx="4147954" cy="1938016"/>
            </a:xfrm>
          </p:grpSpPr>
          <p:sp>
            <p:nvSpPr>
              <p:cNvPr id="518" name="Oval"/>
              <p:cNvSpPr/>
              <p:nvPr/>
            </p:nvSpPr>
            <p:spPr>
              <a:xfrm>
                <a:off x="-1" y="-1"/>
                <a:ext cx="4147956" cy="1938018"/>
              </a:xfrm>
              <a:prstGeom prst="ellipse">
                <a:avLst/>
              </a:prstGeom>
              <a:solidFill>
                <a:srgbClr val="C55A11"/>
              </a:solidFill>
              <a:ln w="12700" cap="flat">
                <a:solidFill>
                  <a:srgbClr val="FFFFFF"/>
                </a:solidFill>
                <a:prstDash val="solid"/>
                <a:miter lim="800000"/>
              </a:ln>
              <a:effectLst/>
            </p:spPr>
            <p:txBody>
              <a:bodyPr wrap="square" lIns="45719" tIns="45719" rIns="45719" bIns="45719" numCol="1" anchor="ctr">
                <a:noAutofit/>
              </a:bodyPr>
              <a:lstStyle/>
              <a:p>
                <a:pPr algn="ctr" defTabSz="1244600">
                  <a:lnSpc>
                    <a:spcPct val="90000"/>
                  </a:lnSpc>
                  <a:spcBef>
                    <a:spcPts val="700"/>
                  </a:spcBef>
                  <a:defRPr>
                    <a:solidFill>
                      <a:srgbClr val="FFFFFF"/>
                    </a:solidFill>
                  </a:defRPr>
                </a:pPr>
              </a:p>
            </p:txBody>
          </p:sp>
          <p:sp>
            <p:nvSpPr>
              <p:cNvPr id="519" name="Randomly Select a Zip Code"/>
              <p:cNvSpPr txBox="1"/>
              <p:nvPr/>
            </p:nvSpPr>
            <p:spPr>
              <a:xfrm>
                <a:off x="607454" y="552602"/>
                <a:ext cx="2933046" cy="832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559" tIns="35559" rIns="35559" bIns="35559" numCol="1" anchor="ctr">
                <a:spAutoFit/>
              </a:bodyPr>
              <a:lstStyle>
                <a:lvl1pPr algn="ctr" defTabSz="1244600">
                  <a:lnSpc>
                    <a:spcPct val="90000"/>
                  </a:lnSpc>
                  <a:spcBef>
                    <a:spcPts val="1100"/>
                  </a:spcBef>
                  <a:defRPr sz="2800">
                    <a:solidFill>
                      <a:srgbClr val="FFFFFF"/>
                    </a:solidFill>
                  </a:defRPr>
                </a:lvl1pPr>
              </a:lstStyle>
              <a:p>
                <a:pPr/>
                <a:r>
                  <a:t>Randomly Select a Zip Code</a:t>
                </a:r>
              </a:p>
            </p:txBody>
          </p:sp>
        </p:grpSp>
        <p:sp>
          <p:nvSpPr>
            <p:cNvPr id="521" name="Arrow"/>
            <p:cNvSpPr/>
            <p:nvPr/>
          </p:nvSpPr>
          <p:spPr>
            <a:xfrm rot="2756724">
              <a:off x="5139614" y="1894655"/>
              <a:ext cx="562159" cy="654081"/>
            </a:xfrm>
            <a:prstGeom prst="rightArrow">
              <a:avLst>
                <a:gd name="adj1" fmla="val 60000"/>
                <a:gd name="adj2" fmla="val 50000"/>
              </a:avLst>
            </a:prstGeom>
            <a:solidFill>
              <a:srgbClr val="B4CAE7"/>
            </a:solidFill>
            <a:ln w="12700" cap="flat">
              <a:noFill/>
              <a:miter lim="400000"/>
            </a:ln>
            <a:effectLst/>
          </p:spPr>
          <p:txBody>
            <a:bodyPr wrap="square" lIns="45719" tIns="45719" rIns="45719" bIns="45719" numCol="1" anchor="ctr">
              <a:noAutofit/>
            </a:bodyPr>
            <a:lstStyle/>
            <a:p>
              <a:pPr algn="ctr" defTabSz="1289050">
                <a:lnSpc>
                  <a:spcPct val="90000"/>
                </a:lnSpc>
                <a:spcBef>
                  <a:spcPts val="700"/>
                </a:spcBef>
                <a:defRPr sz="2900">
                  <a:solidFill>
                    <a:srgbClr val="FFFFFF"/>
                  </a:solidFill>
                </a:defRPr>
              </a:pPr>
            </a:p>
          </p:txBody>
        </p:sp>
        <p:grpSp>
          <p:nvGrpSpPr>
            <p:cNvPr id="524" name="Group"/>
            <p:cNvGrpSpPr/>
            <p:nvPr/>
          </p:nvGrpSpPr>
          <p:grpSpPr>
            <a:xfrm>
              <a:off x="4691170" y="2518970"/>
              <a:ext cx="3909386" cy="1938017"/>
              <a:chOff x="0" y="0"/>
              <a:chExt cx="3909384" cy="1938016"/>
            </a:xfrm>
          </p:grpSpPr>
          <p:sp>
            <p:nvSpPr>
              <p:cNvPr id="522" name="Oval"/>
              <p:cNvSpPr/>
              <p:nvPr/>
            </p:nvSpPr>
            <p:spPr>
              <a:xfrm>
                <a:off x="-1" y="-1"/>
                <a:ext cx="3909386" cy="1938018"/>
              </a:xfrm>
              <a:prstGeom prst="ellipse">
                <a:avLst/>
              </a:prstGeom>
              <a:solidFill>
                <a:srgbClr val="C55A11"/>
              </a:solidFill>
              <a:ln w="12700" cap="flat">
                <a:solidFill>
                  <a:srgbClr val="FFFFFF"/>
                </a:solidFill>
                <a:prstDash val="solid"/>
                <a:miter lim="800000"/>
              </a:ln>
              <a:effectLst/>
            </p:spPr>
            <p:txBody>
              <a:bodyPr wrap="square" lIns="45719" tIns="45719" rIns="45719" bIns="45719" numCol="1" anchor="ctr">
                <a:noAutofit/>
              </a:bodyPr>
              <a:lstStyle/>
              <a:p>
                <a:pPr algn="ctr" defTabSz="1244600">
                  <a:lnSpc>
                    <a:spcPct val="90000"/>
                  </a:lnSpc>
                  <a:spcBef>
                    <a:spcPts val="700"/>
                  </a:spcBef>
                  <a:defRPr>
                    <a:solidFill>
                      <a:srgbClr val="FFFFFF"/>
                    </a:solidFill>
                  </a:defRPr>
                </a:pPr>
              </a:p>
            </p:txBody>
          </p:sp>
          <p:sp>
            <p:nvSpPr>
              <p:cNvPr id="523" name="Create an API Request"/>
              <p:cNvSpPr txBox="1"/>
              <p:nvPr/>
            </p:nvSpPr>
            <p:spPr>
              <a:xfrm>
                <a:off x="572515" y="552602"/>
                <a:ext cx="2764353" cy="832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559" tIns="35559" rIns="35559" bIns="35559" numCol="1" anchor="ctr">
                <a:spAutoFit/>
              </a:bodyPr>
              <a:lstStyle>
                <a:lvl1pPr algn="ctr" defTabSz="1244600">
                  <a:lnSpc>
                    <a:spcPct val="90000"/>
                  </a:lnSpc>
                  <a:spcBef>
                    <a:spcPts val="1100"/>
                  </a:spcBef>
                  <a:defRPr sz="2800">
                    <a:solidFill>
                      <a:srgbClr val="FFFFFF"/>
                    </a:solidFill>
                  </a:defRPr>
                </a:lvl1pPr>
              </a:lstStyle>
              <a:p>
                <a:pPr/>
                <a:r>
                  <a:t>Create an API Request</a:t>
                </a:r>
              </a:p>
            </p:txBody>
          </p:sp>
        </p:grpSp>
        <p:sp>
          <p:nvSpPr>
            <p:cNvPr id="525" name="Arrow"/>
            <p:cNvSpPr/>
            <p:nvPr/>
          </p:nvSpPr>
          <p:spPr>
            <a:xfrm rot="10799994">
              <a:off x="4100848" y="3160942"/>
              <a:ext cx="417161" cy="654081"/>
            </a:xfrm>
            <a:prstGeom prst="rightArrow">
              <a:avLst>
                <a:gd name="adj1" fmla="val 60000"/>
                <a:gd name="adj2" fmla="val 50000"/>
              </a:avLst>
            </a:prstGeom>
            <a:solidFill>
              <a:srgbClr val="B4CAE7"/>
            </a:solidFill>
            <a:ln w="12700" cap="flat">
              <a:noFill/>
              <a:miter lim="400000"/>
            </a:ln>
            <a:effectLst/>
          </p:spPr>
          <p:txBody>
            <a:bodyPr wrap="square" lIns="45719" tIns="45719" rIns="45719" bIns="45719" numCol="1" anchor="ctr">
              <a:noAutofit/>
            </a:bodyPr>
            <a:lstStyle/>
            <a:p>
              <a:pPr algn="ctr" defTabSz="1289050">
                <a:lnSpc>
                  <a:spcPct val="90000"/>
                </a:lnSpc>
                <a:spcBef>
                  <a:spcPts val="700"/>
                </a:spcBef>
                <a:defRPr sz="2900">
                  <a:solidFill>
                    <a:srgbClr val="FFFFFF"/>
                  </a:solidFill>
                </a:defRPr>
              </a:pPr>
            </a:p>
          </p:txBody>
        </p:sp>
        <p:grpSp>
          <p:nvGrpSpPr>
            <p:cNvPr id="528" name="Group"/>
            <p:cNvGrpSpPr/>
            <p:nvPr/>
          </p:nvGrpSpPr>
          <p:grpSpPr>
            <a:xfrm>
              <a:off x="0" y="2518978"/>
              <a:ext cx="3904075" cy="1938017"/>
              <a:chOff x="0" y="0"/>
              <a:chExt cx="3904074" cy="1938016"/>
            </a:xfrm>
          </p:grpSpPr>
          <p:sp>
            <p:nvSpPr>
              <p:cNvPr id="526" name="Oval"/>
              <p:cNvSpPr/>
              <p:nvPr/>
            </p:nvSpPr>
            <p:spPr>
              <a:xfrm>
                <a:off x="-1" y="-1"/>
                <a:ext cx="3904076" cy="1938018"/>
              </a:xfrm>
              <a:prstGeom prst="ellipse">
                <a:avLst/>
              </a:prstGeom>
              <a:solidFill>
                <a:srgbClr val="C55A11"/>
              </a:solidFill>
              <a:ln w="12700" cap="flat">
                <a:solidFill>
                  <a:srgbClr val="FFFFFF"/>
                </a:solidFill>
                <a:prstDash val="solid"/>
                <a:miter lim="800000"/>
              </a:ln>
              <a:effectLst/>
            </p:spPr>
            <p:txBody>
              <a:bodyPr wrap="square" lIns="45719" tIns="45719" rIns="45719" bIns="45719" numCol="1" anchor="ctr">
                <a:noAutofit/>
              </a:bodyPr>
              <a:lstStyle/>
              <a:p>
                <a:pPr algn="ctr" defTabSz="1244600">
                  <a:lnSpc>
                    <a:spcPct val="90000"/>
                  </a:lnSpc>
                  <a:spcBef>
                    <a:spcPts val="700"/>
                  </a:spcBef>
                  <a:defRPr>
                    <a:solidFill>
                      <a:srgbClr val="FFFFFF"/>
                    </a:solidFill>
                  </a:defRPr>
                </a:pPr>
              </a:p>
            </p:txBody>
          </p:sp>
          <p:sp>
            <p:nvSpPr>
              <p:cNvPr id="527" name="Save the Output to a Data Frame"/>
              <p:cNvSpPr txBox="1"/>
              <p:nvPr/>
            </p:nvSpPr>
            <p:spPr>
              <a:xfrm>
                <a:off x="571738" y="552602"/>
                <a:ext cx="2760598" cy="832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559" tIns="35559" rIns="35559" bIns="35559" numCol="1" anchor="ctr">
                <a:spAutoFit/>
              </a:bodyPr>
              <a:lstStyle>
                <a:lvl1pPr algn="ctr" defTabSz="1244600">
                  <a:lnSpc>
                    <a:spcPct val="90000"/>
                  </a:lnSpc>
                  <a:spcBef>
                    <a:spcPts val="1100"/>
                  </a:spcBef>
                  <a:defRPr sz="2800">
                    <a:solidFill>
                      <a:srgbClr val="FFFFFF"/>
                    </a:solidFill>
                  </a:defRPr>
                </a:lvl1pPr>
              </a:lstStyle>
              <a:p>
                <a:pPr/>
                <a:r>
                  <a:t>Save the Output to a Data Frame</a:t>
                </a:r>
              </a:p>
            </p:txBody>
          </p:sp>
        </p:grpSp>
        <p:sp>
          <p:nvSpPr>
            <p:cNvPr id="529" name="Arrow"/>
            <p:cNvSpPr/>
            <p:nvPr/>
          </p:nvSpPr>
          <p:spPr>
            <a:xfrm rot="18711346">
              <a:off x="2803448" y="1916784"/>
              <a:ext cx="526359" cy="654081"/>
            </a:xfrm>
            <a:prstGeom prst="rightArrow">
              <a:avLst>
                <a:gd name="adj1" fmla="val 60000"/>
                <a:gd name="adj2" fmla="val 50000"/>
              </a:avLst>
            </a:prstGeom>
            <a:solidFill>
              <a:srgbClr val="B4CAE7"/>
            </a:solidFill>
            <a:ln w="12700" cap="flat">
              <a:noFill/>
              <a:miter lim="400000"/>
            </a:ln>
            <a:effectLst/>
          </p:spPr>
          <p:txBody>
            <a:bodyPr wrap="square" lIns="45719" tIns="45719" rIns="45719" bIns="45719" numCol="1" anchor="ctr">
              <a:noAutofit/>
            </a:bodyPr>
            <a:lstStyle/>
            <a:p>
              <a:pPr algn="ctr" defTabSz="1289050">
                <a:lnSpc>
                  <a:spcPct val="90000"/>
                </a:lnSpc>
                <a:spcBef>
                  <a:spcPts val="700"/>
                </a:spcBef>
                <a:defRPr sz="2900">
                  <a:solidFill>
                    <a:srgbClr val="FFFFFF"/>
                  </a:solidFill>
                </a:defRPr>
              </a:pPr>
            </a:p>
          </p:txBody>
        </p:sp>
      </p:grpSp>
      <p:pic>
        <p:nvPicPr>
          <p:cNvPr id="531" name="Picture 2" descr="Picture 2"/>
          <p:cNvPicPr>
            <a:picLocks noChangeAspect="1"/>
          </p:cNvPicPr>
          <p:nvPr/>
        </p:nvPicPr>
        <p:blipFill>
          <a:blip r:embed="rId2">
            <a:extLst/>
          </a:blip>
          <a:stretch>
            <a:fillRect/>
          </a:stretch>
        </p:blipFill>
        <p:spPr>
          <a:xfrm>
            <a:off x="0" y="960914"/>
            <a:ext cx="2374142" cy="801915"/>
          </a:xfrm>
          <a:prstGeom prst="rect">
            <a:avLst/>
          </a:prstGeom>
          <a:ln w="12700">
            <a:miter lim="400000"/>
          </a:ln>
        </p:spPr>
      </p:pic>
      <p:pic>
        <p:nvPicPr>
          <p:cNvPr id="532" name="Picture 2" descr="Picture 2"/>
          <p:cNvPicPr>
            <a:picLocks noChangeAspect="1"/>
          </p:cNvPicPr>
          <p:nvPr/>
        </p:nvPicPr>
        <p:blipFill>
          <a:blip r:embed="rId3">
            <a:extLst/>
          </a:blip>
          <a:stretch>
            <a:fillRect/>
          </a:stretch>
        </p:blipFill>
        <p:spPr>
          <a:xfrm>
            <a:off x="2866549" y="5590918"/>
            <a:ext cx="3657601" cy="762001"/>
          </a:xfrm>
          <a:prstGeom prst="rect">
            <a:avLst/>
          </a:prstGeom>
          <a:ln w="12700">
            <a:miter lim="400000"/>
          </a:ln>
        </p:spPr>
      </p:pic>
      <p:pic>
        <p:nvPicPr>
          <p:cNvPr id="533" name="Picture 4" descr="Picture 4"/>
          <p:cNvPicPr>
            <a:picLocks noChangeAspect="1"/>
          </p:cNvPicPr>
          <p:nvPr/>
        </p:nvPicPr>
        <p:blipFill>
          <a:blip r:embed="rId4">
            <a:extLst/>
          </a:blip>
          <a:stretch>
            <a:fillRect/>
          </a:stretch>
        </p:blipFill>
        <p:spPr>
          <a:xfrm>
            <a:off x="7002191" y="1600200"/>
            <a:ext cx="2076451" cy="1333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Title 1"/>
          <p:cNvSpPr txBox="1"/>
          <p:nvPr>
            <p:ph type="title"/>
          </p:nvPr>
        </p:nvSpPr>
        <p:spPr>
          <a:xfrm>
            <a:off x="304800" y="-1"/>
            <a:ext cx="6324600" cy="653856"/>
          </a:xfrm>
          <a:prstGeom prst="rect">
            <a:avLst/>
          </a:prstGeom>
        </p:spPr>
        <p:txBody>
          <a:bodyPr/>
          <a:lstStyle/>
          <a:p>
            <a:pPr/>
            <a:r>
              <a:t>Pulling with Python</a:t>
            </a:r>
          </a:p>
        </p:txBody>
      </p:sp>
      <p:pic>
        <p:nvPicPr>
          <p:cNvPr id="536" name="Picture 2" descr="Picture 2"/>
          <p:cNvPicPr>
            <a:picLocks noChangeAspect="1"/>
          </p:cNvPicPr>
          <p:nvPr/>
        </p:nvPicPr>
        <p:blipFill>
          <a:blip r:embed="rId2">
            <a:extLst/>
          </a:blip>
          <a:srcRect l="0" t="0" r="0" b="2443"/>
          <a:stretch>
            <a:fillRect/>
          </a:stretch>
        </p:blipFill>
        <p:spPr>
          <a:xfrm>
            <a:off x="0" y="838200"/>
            <a:ext cx="9144000" cy="5486400"/>
          </a:xfrm>
          <a:prstGeom prst="rect">
            <a:avLst/>
          </a:prstGeom>
          <a:ln w="12700">
            <a:miter lim="400000"/>
          </a:ln>
        </p:spPr>
      </p:pic>
      <p:sp>
        <p:nvSpPr>
          <p:cNvPr id="537" name="Rectangle 7"/>
          <p:cNvSpPr txBox="1"/>
          <p:nvPr/>
        </p:nvSpPr>
        <p:spPr>
          <a:xfrm>
            <a:off x="6363001" y="5862935"/>
            <a:ext cx="2729171"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lvl1pPr>
          </a:lstStyle>
          <a:p>
            <a:pPr/>
            <a:r>
              <a:t>This funky code…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9" name="Title 1"/>
          <p:cNvSpPr txBox="1"/>
          <p:nvPr>
            <p:ph type="title"/>
          </p:nvPr>
        </p:nvSpPr>
        <p:spPr>
          <a:xfrm>
            <a:off x="304800" y="-1"/>
            <a:ext cx="6324600" cy="653856"/>
          </a:xfrm>
          <a:prstGeom prst="rect">
            <a:avLst/>
          </a:prstGeom>
        </p:spPr>
        <p:txBody>
          <a:bodyPr/>
          <a:lstStyle/>
          <a:p>
            <a:pPr/>
            <a:r>
              <a:t>Pulling with Python</a:t>
            </a:r>
          </a:p>
        </p:txBody>
      </p:sp>
      <p:pic>
        <p:nvPicPr>
          <p:cNvPr id="540" name="Picture 2" descr="Picture 2"/>
          <p:cNvPicPr>
            <a:picLocks noChangeAspect="1"/>
          </p:cNvPicPr>
          <p:nvPr/>
        </p:nvPicPr>
        <p:blipFill>
          <a:blip r:embed="rId2">
            <a:extLst/>
          </a:blip>
          <a:stretch>
            <a:fillRect/>
          </a:stretch>
        </p:blipFill>
        <p:spPr>
          <a:xfrm>
            <a:off x="22770" y="762000"/>
            <a:ext cx="7159057" cy="5410200"/>
          </a:xfrm>
          <a:prstGeom prst="rect">
            <a:avLst/>
          </a:prstGeom>
          <a:ln w="12700">
            <a:miter lim="400000"/>
          </a:ln>
        </p:spPr>
      </p:pic>
      <p:sp>
        <p:nvSpPr>
          <p:cNvPr id="541" name="Rectangle 3"/>
          <p:cNvSpPr txBox="1"/>
          <p:nvPr/>
        </p:nvSpPr>
        <p:spPr>
          <a:xfrm>
            <a:off x="7181825" y="3048000"/>
            <a:ext cx="1749626" cy="1148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vl1pPr>
          </a:lstStyle>
          <a:p>
            <a:pPr/>
            <a:r>
              <a:t>Will make all these URLs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Title 1"/>
          <p:cNvSpPr txBox="1"/>
          <p:nvPr>
            <p:ph type="title"/>
          </p:nvPr>
        </p:nvSpPr>
        <p:spPr>
          <a:xfrm>
            <a:off x="304800" y="-1"/>
            <a:ext cx="6324600" cy="653856"/>
          </a:xfrm>
          <a:prstGeom prst="rect">
            <a:avLst/>
          </a:prstGeom>
        </p:spPr>
        <p:txBody>
          <a:bodyPr/>
          <a:lstStyle/>
          <a:p>
            <a:pPr/>
            <a:r>
              <a:t>Pulling with Python</a:t>
            </a:r>
          </a:p>
        </p:txBody>
      </p:sp>
      <p:pic>
        <p:nvPicPr>
          <p:cNvPr id="544" name="Picture 4" descr="Picture 4"/>
          <p:cNvPicPr>
            <a:picLocks noChangeAspect="1"/>
          </p:cNvPicPr>
          <p:nvPr/>
        </p:nvPicPr>
        <p:blipFill>
          <a:blip r:embed="rId2">
            <a:extLst/>
          </a:blip>
          <a:stretch>
            <a:fillRect/>
          </a:stretch>
        </p:blipFill>
        <p:spPr>
          <a:xfrm>
            <a:off x="0" y="785979"/>
            <a:ext cx="9144000" cy="5286043"/>
          </a:xfrm>
          <a:prstGeom prst="rect">
            <a:avLst/>
          </a:prstGeom>
          <a:ln w="12700">
            <a:miter lim="400000"/>
          </a:ln>
        </p:spPr>
      </p:pic>
      <p:sp>
        <p:nvSpPr>
          <p:cNvPr id="545" name="Rectangle 5"/>
          <p:cNvSpPr txBox="1"/>
          <p:nvPr/>
        </p:nvSpPr>
        <p:spPr>
          <a:xfrm>
            <a:off x="3505200" y="4572000"/>
            <a:ext cx="5407225" cy="7926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vl1pPr>
          </a:lstStyle>
          <a:p>
            <a:pPr/>
            <a:r>
              <a:t>And each of these URLs holds a piece of our answer…</a:t>
            </a:r>
          </a:p>
        </p:txBody>
      </p:sp>
      <p:sp>
        <p:nvSpPr>
          <p:cNvPr id="546" name="Rectangle 6"/>
          <p:cNvSpPr/>
          <p:nvPr/>
        </p:nvSpPr>
        <p:spPr>
          <a:xfrm>
            <a:off x="990600" y="5292297"/>
            <a:ext cx="762000" cy="110700"/>
          </a:xfrm>
          <a:prstGeom prst="rect">
            <a:avLst/>
          </a:prstGeom>
          <a:ln w="38100">
            <a:solidFill>
              <a:srgbClr val="FF0000"/>
            </a:solidFill>
            <a:miter/>
          </a:ln>
        </p:spPr>
        <p:txBody>
          <a:bodyPr lIns="45719" rIns="45719" anchor="ctr"/>
          <a:lstStyle/>
          <a:p>
            <a:pPr algn="ctr">
              <a:defRPr>
                <a:solidFill>
                  <a:srgbClr val="FFFFFF"/>
                </a:solidFill>
              </a:defRPr>
            </a:pPr>
          </a:p>
        </p:txBody>
      </p:sp>
      <p:sp>
        <p:nvSpPr>
          <p:cNvPr id="547" name="Rectangle 7"/>
          <p:cNvSpPr/>
          <p:nvPr/>
        </p:nvSpPr>
        <p:spPr>
          <a:xfrm>
            <a:off x="990600" y="3699300"/>
            <a:ext cx="1066800" cy="110700"/>
          </a:xfrm>
          <a:prstGeom prst="rect">
            <a:avLst/>
          </a:prstGeom>
          <a:ln w="38100">
            <a:solidFill>
              <a:srgbClr val="FF0000"/>
            </a:solidFill>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 name="Title 1"/>
          <p:cNvSpPr txBox="1"/>
          <p:nvPr>
            <p:ph type="title"/>
          </p:nvPr>
        </p:nvSpPr>
        <p:spPr>
          <a:xfrm>
            <a:off x="158270" y="2819400"/>
            <a:ext cx="8839201" cy="653855"/>
          </a:xfrm>
          <a:prstGeom prst="rect">
            <a:avLst/>
          </a:prstGeom>
        </p:spPr>
        <p:txBody>
          <a:bodyPr/>
          <a:lstStyle/>
          <a:p>
            <a:pPr defTabSz="512063">
              <a:defRPr b="0" sz="2016"/>
            </a:pPr>
            <a:r>
              <a:t>Step 6: </a:t>
            </a:r>
            <a:br/>
            <a:r>
              <a:rPr b="1"/>
              <a:t>Assemble and Clean the Data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 name="Title 1"/>
          <p:cNvSpPr txBox="1"/>
          <p:nvPr>
            <p:ph type="title"/>
          </p:nvPr>
        </p:nvSpPr>
        <p:spPr>
          <a:xfrm>
            <a:off x="304800" y="-1"/>
            <a:ext cx="6324600" cy="653856"/>
          </a:xfrm>
          <a:prstGeom prst="rect">
            <a:avLst/>
          </a:prstGeom>
        </p:spPr>
        <p:txBody>
          <a:bodyPr/>
          <a:lstStyle/>
          <a:p>
            <a:pPr/>
            <a:r>
              <a:t>Cleaning with Pandas</a:t>
            </a:r>
          </a:p>
        </p:txBody>
      </p:sp>
      <p:pic>
        <p:nvPicPr>
          <p:cNvPr id="552" name="Picture 2" descr="Picture 2"/>
          <p:cNvPicPr>
            <a:picLocks noChangeAspect="1"/>
          </p:cNvPicPr>
          <p:nvPr/>
        </p:nvPicPr>
        <p:blipFill>
          <a:blip r:embed="rId2">
            <a:extLst/>
          </a:blip>
          <a:stretch>
            <a:fillRect/>
          </a:stretch>
        </p:blipFill>
        <p:spPr>
          <a:xfrm>
            <a:off x="0" y="888684"/>
            <a:ext cx="9144000" cy="3911917"/>
          </a:xfrm>
          <a:prstGeom prst="rect">
            <a:avLst/>
          </a:prstGeom>
          <a:ln w="12700">
            <a:miter lim="400000"/>
          </a:ln>
        </p:spPr>
      </p:pic>
      <p:sp>
        <p:nvSpPr>
          <p:cNvPr id="553" name="Rectangle 3"/>
          <p:cNvSpPr txBox="1"/>
          <p:nvPr/>
        </p:nvSpPr>
        <p:spPr>
          <a:xfrm>
            <a:off x="152400" y="4934460"/>
            <a:ext cx="8683825" cy="11482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400"/>
            </a:pPr>
            <a:r>
              <a:t>No data comes out intrinsically the way you want it to. </a:t>
            </a:r>
          </a:p>
          <a:p>
            <a:pPr algn="ctr">
              <a:defRPr sz="2400"/>
            </a:pPr>
            <a:r>
              <a:t>In our case, we needed multiple steps to aggregate the data along our channels of interest.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5" name="Title 1"/>
          <p:cNvSpPr txBox="1"/>
          <p:nvPr>
            <p:ph type="title"/>
          </p:nvPr>
        </p:nvSpPr>
        <p:spPr>
          <a:xfrm>
            <a:off x="158270" y="2819400"/>
            <a:ext cx="8839201" cy="653855"/>
          </a:xfrm>
          <a:prstGeom prst="rect">
            <a:avLst/>
          </a:prstGeom>
        </p:spPr>
        <p:txBody>
          <a:bodyPr/>
          <a:lstStyle/>
          <a:p>
            <a:pPr defTabSz="512063">
              <a:defRPr b="0" sz="2016"/>
            </a:pPr>
            <a:r>
              <a:t>Step 7: </a:t>
            </a:r>
            <a:br/>
            <a:r>
              <a:rPr b="1"/>
              <a:t>Analyze for Trends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Title 1"/>
          <p:cNvSpPr txBox="1"/>
          <p:nvPr>
            <p:ph type="title"/>
          </p:nvPr>
        </p:nvSpPr>
        <p:spPr>
          <a:xfrm>
            <a:off x="304800" y="-1"/>
            <a:ext cx="8686800" cy="653856"/>
          </a:xfrm>
          <a:prstGeom prst="rect">
            <a:avLst/>
          </a:prstGeom>
        </p:spPr>
        <p:txBody>
          <a:bodyPr/>
          <a:lstStyle/>
          <a:p>
            <a:pPr/>
            <a:r>
              <a:t>First Thoughts…</a:t>
            </a:r>
          </a:p>
        </p:txBody>
      </p:sp>
      <p:pic>
        <p:nvPicPr>
          <p:cNvPr id="118" name="Picture 1" descr="Picture 1"/>
          <p:cNvPicPr>
            <a:picLocks noChangeAspect="1"/>
          </p:cNvPicPr>
          <p:nvPr/>
        </p:nvPicPr>
        <p:blipFill>
          <a:blip r:embed="rId2">
            <a:extLst/>
          </a:blip>
          <a:srcRect l="0" t="0" r="0" b="11352"/>
          <a:stretch>
            <a:fillRect/>
          </a:stretch>
        </p:blipFill>
        <p:spPr>
          <a:xfrm>
            <a:off x="0" y="816662"/>
            <a:ext cx="9144000" cy="53555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 name="Title 1"/>
          <p:cNvSpPr txBox="1"/>
          <p:nvPr>
            <p:ph type="title"/>
          </p:nvPr>
        </p:nvSpPr>
        <p:spPr>
          <a:xfrm>
            <a:off x="304800" y="-1"/>
            <a:ext cx="6324600" cy="653856"/>
          </a:xfrm>
          <a:prstGeom prst="rect">
            <a:avLst/>
          </a:prstGeom>
        </p:spPr>
        <p:txBody>
          <a:bodyPr/>
          <a:lstStyle/>
          <a:p>
            <a:pPr/>
            <a:r>
              <a:t>Analyze for Trends (Table)</a:t>
            </a:r>
          </a:p>
        </p:txBody>
      </p:sp>
      <p:pic>
        <p:nvPicPr>
          <p:cNvPr id="558" name="Picture 5" descr="Picture 5"/>
          <p:cNvPicPr>
            <a:picLocks noChangeAspect="1"/>
          </p:cNvPicPr>
          <p:nvPr/>
        </p:nvPicPr>
        <p:blipFill>
          <a:blip r:embed="rId2">
            <a:extLst/>
          </a:blip>
          <a:stretch>
            <a:fillRect/>
          </a:stretch>
        </p:blipFill>
        <p:spPr>
          <a:xfrm>
            <a:off x="0" y="914400"/>
            <a:ext cx="9144000" cy="4774232"/>
          </a:xfrm>
          <a:prstGeom prst="rect">
            <a:avLst/>
          </a:prstGeom>
          <a:ln w="12700">
            <a:miter lim="400000"/>
          </a:ln>
        </p:spPr>
      </p:pic>
      <p:sp>
        <p:nvSpPr>
          <p:cNvPr id="559" name="Rectangle 6"/>
          <p:cNvSpPr txBox="1"/>
          <p:nvPr/>
        </p:nvSpPr>
        <p:spPr>
          <a:xfrm>
            <a:off x="7086600" y="4648200"/>
            <a:ext cx="1749625" cy="7926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400"/>
            </a:pPr>
            <a:r>
              <a:t>Ugh.. </a:t>
            </a:r>
          </a:p>
          <a:p>
            <a:pPr algn="ctr">
              <a:defRPr b="1" sz="2400"/>
            </a:pPr>
            <a:r>
              <a:t>It’s Close.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 name="Title 1"/>
          <p:cNvSpPr txBox="1"/>
          <p:nvPr>
            <p:ph type="title"/>
          </p:nvPr>
        </p:nvSpPr>
        <p:spPr>
          <a:xfrm>
            <a:off x="304800" y="-1"/>
            <a:ext cx="6324600" cy="653856"/>
          </a:xfrm>
          <a:prstGeom prst="rect">
            <a:avLst/>
          </a:prstGeom>
        </p:spPr>
        <p:txBody>
          <a:bodyPr/>
          <a:lstStyle/>
          <a:p>
            <a:pPr/>
            <a:r>
              <a:t>Analyze for Trends (Ratings)</a:t>
            </a:r>
          </a:p>
        </p:txBody>
      </p:sp>
      <p:pic>
        <p:nvPicPr>
          <p:cNvPr id="562" name="Picture 6" descr="Picture 6"/>
          <p:cNvPicPr>
            <a:picLocks noChangeAspect="1"/>
          </p:cNvPicPr>
          <p:nvPr/>
        </p:nvPicPr>
        <p:blipFill>
          <a:blip r:embed="rId2">
            <a:extLst/>
          </a:blip>
          <a:stretch>
            <a:fillRect/>
          </a:stretch>
        </p:blipFill>
        <p:spPr>
          <a:xfrm>
            <a:off x="152400" y="990600"/>
            <a:ext cx="6920874" cy="5105400"/>
          </a:xfrm>
          <a:prstGeom prst="rect">
            <a:avLst/>
          </a:prstGeom>
          <a:ln w="12700">
            <a:miter lim="400000"/>
          </a:ln>
        </p:spPr>
      </p:pic>
      <p:sp>
        <p:nvSpPr>
          <p:cNvPr id="563" name="Rectangle 3"/>
          <p:cNvSpPr txBox="1"/>
          <p:nvPr/>
        </p:nvSpPr>
        <p:spPr>
          <a:xfrm>
            <a:off x="7073273" y="2590800"/>
            <a:ext cx="1997252" cy="1150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Yelpers Rate Italian and Mexican relatively </a:t>
            </a:r>
            <a:r>
              <a:rPr b="1"/>
              <a:t>equally</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Title 1"/>
          <p:cNvSpPr txBox="1"/>
          <p:nvPr>
            <p:ph type="title"/>
          </p:nvPr>
        </p:nvSpPr>
        <p:spPr>
          <a:xfrm>
            <a:off x="304800" y="-1"/>
            <a:ext cx="6324600" cy="653856"/>
          </a:xfrm>
          <a:prstGeom prst="rect">
            <a:avLst/>
          </a:prstGeom>
        </p:spPr>
        <p:txBody>
          <a:bodyPr/>
          <a:lstStyle/>
          <a:p>
            <a:pPr/>
            <a:r>
              <a:t>Analyze for Trends (Review Counts)</a:t>
            </a:r>
          </a:p>
        </p:txBody>
      </p:sp>
      <p:pic>
        <p:nvPicPr>
          <p:cNvPr id="566" name="Picture 2" descr="Picture 2"/>
          <p:cNvPicPr>
            <a:picLocks noChangeAspect="1"/>
          </p:cNvPicPr>
          <p:nvPr/>
        </p:nvPicPr>
        <p:blipFill>
          <a:blip r:embed="rId2">
            <a:extLst/>
          </a:blip>
          <a:stretch>
            <a:fillRect/>
          </a:stretch>
        </p:blipFill>
        <p:spPr>
          <a:xfrm>
            <a:off x="152401" y="914400"/>
            <a:ext cx="7086601" cy="5030795"/>
          </a:xfrm>
          <a:prstGeom prst="rect">
            <a:avLst/>
          </a:prstGeom>
          <a:ln w="12700">
            <a:miter lim="400000"/>
          </a:ln>
        </p:spPr>
      </p:pic>
      <p:sp>
        <p:nvSpPr>
          <p:cNvPr id="567" name="Rectangle 4"/>
          <p:cNvSpPr txBox="1"/>
          <p:nvPr/>
        </p:nvSpPr>
        <p:spPr>
          <a:xfrm>
            <a:off x="7391400" y="2414134"/>
            <a:ext cx="1540052" cy="16841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But… Yelpers seem to significantly </a:t>
            </a:r>
            <a:r>
              <a:rPr b="1"/>
              <a:t>review more Italian </a:t>
            </a:r>
            <a:r>
              <a:t>restaurants.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Title 1"/>
          <p:cNvSpPr txBox="1"/>
          <p:nvPr>
            <p:ph type="title"/>
          </p:nvPr>
        </p:nvSpPr>
        <p:spPr>
          <a:xfrm>
            <a:off x="304800" y="-1"/>
            <a:ext cx="6324600" cy="653856"/>
          </a:xfrm>
          <a:prstGeom prst="rect">
            <a:avLst/>
          </a:prstGeom>
        </p:spPr>
        <p:txBody>
          <a:bodyPr/>
          <a:lstStyle/>
          <a:p>
            <a:pPr/>
            <a:r>
              <a:t>Analyze for Trends (Winner Take All)</a:t>
            </a:r>
          </a:p>
        </p:txBody>
      </p:sp>
      <p:grpSp>
        <p:nvGrpSpPr>
          <p:cNvPr id="572" name="Group 2"/>
          <p:cNvGrpSpPr/>
          <p:nvPr/>
        </p:nvGrpSpPr>
        <p:grpSpPr>
          <a:xfrm>
            <a:off x="69397" y="944940"/>
            <a:ext cx="8929193" cy="3276602"/>
            <a:chOff x="0" y="0"/>
            <a:chExt cx="8929192" cy="3276600"/>
          </a:xfrm>
        </p:grpSpPr>
        <p:pic>
          <p:nvPicPr>
            <p:cNvPr id="570" name="Picture 2" descr="Picture 2"/>
            <p:cNvPicPr>
              <a:picLocks noChangeAspect="1"/>
            </p:cNvPicPr>
            <p:nvPr/>
          </p:nvPicPr>
          <p:blipFill>
            <a:blip r:embed="rId2">
              <a:extLst/>
            </a:blip>
            <a:stretch>
              <a:fillRect/>
            </a:stretch>
          </p:blipFill>
          <p:spPr>
            <a:xfrm>
              <a:off x="4565105" y="-1"/>
              <a:ext cx="4364088" cy="3205370"/>
            </a:xfrm>
            <a:prstGeom prst="rect">
              <a:avLst/>
            </a:prstGeom>
            <a:ln w="12700" cap="flat">
              <a:noFill/>
              <a:miter lim="400000"/>
            </a:ln>
            <a:effectLst/>
          </p:spPr>
        </p:pic>
        <p:pic>
          <p:nvPicPr>
            <p:cNvPr id="571" name="Picture 4" descr="Picture 4"/>
            <p:cNvPicPr>
              <a:picLocks noChangeAspect="1"/>
            </p:cNvPicPr>
            <p:nvPr/>
          </p:nvPicPr>
          <p:blipFill>
            <a:blip r:embed="rId3">
              <a:extLst/>
            </a:blip>
            <a:stretch>
              <a:fillRect/>
            </a:stretch>
          </p:blipFill>
          <p:spPr>
            <a:xfrm>
              <a:off x="0" y="11872"/>
              <a:ext cx="4444905" cy="3264729"/>
            </a:xfrm>
            <a:prstGeom prst="rect">
              <a:avLst/>
            </a:prstGeom>
            <a:ln w="12700" cap="flat">
              <a:noFill/>
              <a:miter lim="400000"/>
            </a:ln>
            <a:effectLst/>
          </p:spPr>
        </p:pic>
      </p:grpSp>
      <p:sp>
        <p:nvSpPr>
          <p:cNvPr id="573" name="Rectangle 6"/>
          <p:cNvSpPr txBox="1"/>
          <p:nvPr/>
        </p:nvSpPr>
        <p:spPr>
          <a:xfrm>
            <a:off x="0" y="4450139"/>
            <a:ext cx="8931451" cy="15038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400"/>
            </a:pPr>
            <a:r>
              <a:t>Just for kicks I threw in an analysis to ask based on aggregating the data along cities using a “Winner-Take-All” approach. </a:t>
            </a:r>
          </a:p>
          <a:p>
            <a:pPr algn="ctr">
              <a:defRPr sz="2400"/>
            </a:pPr>
          </a:p>
          <a:p>
            <a:pPr algn="ctr">
              <a:defRPr sz="2400"/>
            </a:pPr>
            <a:r>
              <a:t>It’s sort of a wash.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Title 1"/>
          <p:cNvSpPr txBox="1"/>
          <p:nvPr>
            <p:ph type="title"/>
          </p:nvPr>
        </p:nvSpPr>
        <p:spPr>
          <a:xfrm>
            <a:off x="304800" y="-1"/>
            <a:ext cx="6324600" cy="653856"/>
          </a:xfrm>
          <a:prstGeom prst="rect">
            <a:avLst/>
          </a:prstGeom>
        </p:spPr>
        <p:txBody>
          <a:bodyPr/>
          <a:lstStyle/>
          <a:p>
            <a:pPr/>
            <a:r>
              <a:t>Analyze for Trends (Statistical Analysis)</a:t>
            </a:r>
          </a:p>
        </p:txBody>
      </p:sp>
      <p:graphicFrame>
        <p:nvGraphicFramePr>
          <p:cNvPr id="576" name="Table 2"/>
          <p:cNvGraphicFramePr/>
          <p:nvPr/>
        </p:nvGraphicFramePr>
        <p:xfrm>
          <a:off x="381000" y="1143000"/>
          <a:ext cx="8420100" cy="297180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105025"/>
                <a:gridCol w="2105025"/>
                <a:gridCol w="2105025"/>
                <a:gridCol w="2105025"/>
              </a:tblGrid>
              <a:tr h="990600">
                <a:tc>
                  <a:txBody>
                    <a:bodyPr/>
                    <a:lstStyle/>
                    <a:p>
                      <a:pPr algn="ctr">
                        <a:defRPr b="0" sz="1800">
                          <a:solidFill>
                            <a:srgbClr val="000000"/>
                          </a:solidFill>
                        </a:defRPr>
                      </a:pPr>
                      <a:r>
                        <a:rPr b="1" sz="2400">
                          <a:solidFill>
                            <a:srgbClr val="FFFFFF"/>
                          </a:solidFill>
                        </a:rPr>
                        <a:t>Metric</a:t>
                      </a:r>
                    </a:p>
                  </a:txBody>
                  <a:tcPr marL="45720" marR="45720" marT="45720" marB="45720" anchor="t" anchorCtr="0" horzOverflow="overflow"/>
                </a:tc>
                <a:tc>
                  <a:txBody>
                    <a:bodyPr/>
                    <a:lstStyle/>
                    <a:p>
                      <a:pPr algn="ctr">
                        <a:defRPr b="0" sz="1800">
                          <a:solidFill>
                            <a:srgbClr val="000000"/>
                          </a:solidFill>
                        </a:defRPr>
                      </a:pPr>
                      <a:r>
                        <a:rPr b="1" sz="2400">
                          <a:solidFill>
                            <a:srgbClr val="FFFFFF"/>
                          </a:solidFill>
                        </a:rPr>
                        <a:t>Italian</a:t>
                      </a:r>
                    </a:p>
                  </a:txBody>
                  <a:tcPr marL="45720" marR="45720" marT="45720" marB="45720" anchor="t" anchorCtr="0" horzOverflow="overflow"/>
                </a:tc>
                <a:tc>
                  <a:txBody>
                    <a:bodyPr/>
                    <a:lstStyle/>
                    <a:p>
                      <a:pPr algn="ctr">
                        <a:defRPr b="0" sz="1800">
                          <a:solidFill>
                            <a:srgbClr val="000000"/>
                          </a:solidFill>
                        </a:defRPr>
                      </a:pPr>
                      <a:r>
                        <a:rPr b="1" sz="2400">
                          <a:solidFill>
                            <a:srgbClr val="FFFFFF"/>
                          </a:solidFill>
                        </a:rPr>
                        <a:t>Mexican</a:t>
                      </a:r>
                    </a:p>
                  </a:txBody>
                  <a:tcPr marL="45720" marR="45720" marT="45720" marB="45720" anchor="t" anchorCtr="0" horzOverflow="overflow"/>
                </a:tc>
                <a:tc>
                  <a:txBody>
                    <a:bodyPr/>
                    <a:lstStyle/>
                    <a:p>
                      <a:pPr algn="ctr">
                        <a:defRPr b="0" sz="1800">
                          <a:solidFill>
                            <a:srgbClr val="000000"/>
                          </a:solidFill>
                        </a:defRPr>
                      </a:pPr>
                      <a:r>
                        <a:rPr b="1" sz="2400">
                          <a:solidFill>
                            <a:srgbClr val="FFFFFF"/>
                          </a:solidFill>
                        </a:rPr>
                        <a:t>p-Value 
(T-Test)</a:t>
                      </a:r>
                    </a:p>
                  </a:txBody>
                  <a:tcPr marL="45720" marR="45720" marT="45720" marB="45720" anchor="t" anchorCtr="0" horzOverflow="overflow"/>
                </a:tc>
              </a:tr>
              <a:tr h="990600">
                <a:tc>
                  <a:txBody>
                    <a:bodyPr/>
                    <a:lstStyle/>
                    <a:p>
                      <a:pPr algn="ctr">
                        <a:defRPr sz="1800"/>
                      </a:pPr>
                      <a:r>
                        <a:rPr sz="2400"/>
                        <a:t>Average Rating</a:t>
                      </a:r>
                    </a:p>
                  </a:txBody>
                  <a:tcPr marL="45720" marR="45720" marT="45720" marB="45720" anchor="t" anchorCtr="0" horzOverflow="overflow"/>
                </a:tc>
                <a:tc>
                  <a:txBody>
                    <a:bodyPr/>
                    <a:lstStyle/>
                    <a:p>
                      <a:pPr algn="ctr">
                        <a:defRPr sz="1800"/>
                      </a:pPr>
                      <a:r>
                        <a:rPr sz="3600"/>
                        <a:t>3.806</a:t>
                      </a:r>
                    </a:p>
                  </a:txBody>
                  <a:tcPr marL="45720" marR="45720" marT="45720" marB="45720" anchor="t" anchorCtr="0" horzOverflow="overflow"/>
                </a:tc>
                <a:tc>
                  <a:txBody>
                    <a:bodyPr/>
                    <a:lstStyle/>
                    <a:p>
                      <a:pPr algn="ctr">
                        <a:defRPr sz="1800"/>
                      </a:pPr>
                      <a:r>
                        <a:rPr sz="3600"/>
                        <a:t>3.826</a:t>
                      </a:r>
                    </a:p>
                  </a:txBody>
                  <a:tcPr marL="45720" marR="45720" marT="45720" marB="45720" anchor="t" anchorCtr="0" horzOverflow="overflow"/>
                </a:tc>
                <a:tc>
                  <a:txBody>
                    <a:bodyPr/>
                    <a:lstStyle/>
                    <a:p>
                      <a:pPr algn="ctr">
                        <a:defRPr sz="1800"/>
                      </a:pPr>
                      <a:r>
                        <a:rPr sz="3600"/>
                        <a:t>0.284</a:t>
                      </a:r>
                    </a:p>
                  </a:txBody>
                  <a:tcPr marL="45720" marR="45720" marT="45720" marB="45720" anchor="t" anchorCtr="0" horzOverflow="overflow"/>
                </a:tc>
              </a:tr>
              <a:tr h="990600">
                <a:tc>
                  <a:txBody>
                    <a:bodyPr/>
                    <a:lstStyle/>
                    <a:p>
                      <a:pPr algn="ctr">
                        <a:defRPr sz="1800"/>
                      </a:pPr>
                      <a:r>
                        <a:rPr sz="2400"/>
                        <a:t>Review Counts</a:t>
                      </a:r>
                    </a:p>
                  </a:txBody>
                  <a:tcPr marL="45720" marR="45720" marT="45720" marB="45720" anchor="t" anchorCtr="0" horzOverflow="overflow">
                    <a:solidFill>
                      <a:srgbClr val="A9D18E"/>
                    </a:solidFill>
                  </a:tcPr>
                </a:tc>
                <a:tc>
                  <a:txBody>
                    <a:bodyPr/>
                    <a:lstStyle/>
                    <a:p>
                      <a:pPr algn="ctr">
                        <a:defRPr sz="1800"/>
                      </a:pPr>
                      <a:r>
                        <a:rPr b="1" sz="3600"/>
                        <a:t>573k</a:t>
                      </a:r>
                    </a:p>
                  </a:txBody>
                  <a:tcPr marL="45720" marR="45720" marT="45720" marB="45720" anchor="t" anchorCtr="0" horzOverflow="overflow">
                    <a:solidFill>
                      <a:srgbClr val="A9D18E"/>
                    </a:solidFill>
                  </a:tcPr>
                </a:tc>
                <a:tc>
                  <a:txBody>
                    <a:bodyPr/>
                    <a:lstStyle/>
                    <a:p>
                      <a:pPr algn="ctr">
                        <a:defRPr sz="1800"/>
                      </a:pPr>
                      <a:r>
                        <a:rPr sz="3600"/>
                        <a:t>476k</a:t>
                      </a:r>
                    </a:p>
                  </a:txBody>
                  <a:tcPr marL="45720" marR="45720" marT="45720" marB="45720" anchor="t" anchorCtr="0" horzOverflow="overflow">
                    <a:solidFill>
                      <a:srgbClr val="A9D18E"/>
                    </a:solidFill>
                  </a:tcPr>
                </a:tc>
                <a:tc>
                  <a:txBody>
                    <a:bodyPr/>
                    <a:lstStyle/>
                    <a:p>
                      <a:pPr algn="ctr">
                        <a:defRPr sz="1800"/>
                      </a:pPr>
                      <a:r>
                        <a:rPr sz="3600"/>
                        <a:t>0.057</a:t>
                      </a:r>
                    </a:p>
                  </a:txBody>
                  <a:tcPr marL="45720" marR="45720" marT="45720" marB="45720" anchor="t" anchorCtr="0" horzOverflow="overflow">
                    <a:solidFill>
                      <a:srgbClr val="A9D18E"/>
                    </a:solidFill>
                  </a:tcPr>
                </a:tc>
              </a:tr>
            </a:tbl>
          </a:graphicData>
        </a:graphic>
      </p:graphicFrame>
      <p:sp>
        <p:nvSpPr>
          <p:cNvPr id="577" name="Rectangle 5"/>
          <p:cNvSpPr txBox="1"/>
          <p:nvPr/>
        </p:nvSpPr>
        <p:spPr>
          <a:xfrm>
            <a:off x="381000" y="4419600"/>
            <a:ext cx="8420101" cy="12515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000"/>
            </a:pPr>
            <a:r>
              <a:t>Because of how close the numbers appear, we utilized a Student’s T-Test to quickly asses if the perceived differences are statistically significant. </a:t>
            </a:r>
          </a:p>
          <a:p>
            <a:pPr algn="ctr">
              <a:defRPr sz="2000"/>
            </a:pPr>
          </a:p>
          <a:p>
            <a:pPr algn="ctr">
              <a:defRPr i="1" sz="2000" u="sng"/>
            </a:pPr>
            <a:r>
              <a:t>The difference in </a:t>
            </a:r>
            <a:r>
              <a:rPr b="1"/>
              <a:t>review count is statistically </a:t>
            </a:r>
            <a:r>
              <a:t>significant.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Title 1"/>
          <p:cNvSpPr txBox="1"/>
          <p:nvPr>
            <p:ph type="title"/>
          </p:nvPr>
        </p:nvSpPr>
        <p:spPr>
          <a:xfrm>
            <a:off x="158270" y="2819400"/>
            <a:ext cx="8839201" cy="653855"/>
          </a:xfrm>
          <a:prstGeom prst="rect">
            <a:avLst/>
          </a:prstGeom>
        </p:spPr>
        <p:txBody>
          <a:bodyPr/>
          <a:lstStyle/>
          <a:p>
            <a:pPr defTabSz="512063">
              <a:defRPr b="0" sz="2016"/>
            </a:pPr>
            <a:r>
              <a:t>Step 8: </a:t>
            </a:r>
            <a:br/>
            <a:r>
              <a:rPr b="1"/>
              <a:t>Acknowledge Limitations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Title 1"/>
          <p:cNvSpPr txBox="1"/>
          <p:nvPr>
            <p:ph type="title"/>
          </p:nvPr>
        </p:nvSpPr>
        <p:spPr>
          <a:xfrm>
            <a:off x="304800" y="-1"/>
            <a:ext cx="6324600" cy="653856"/>
          </a:xfrm>
          <a:prstGeom prst="rect">
            <a:avLst/>
          </a:prstGeom>
        </p:spPr>
        <p:txBody>
          <a:bodyPr/>
          <a:lstStyle/>
          <a:p>
            <a:pPr/>
            <a:r>
              <a:t>Limitations in Analysis</a:t>
            </a:r>
          </a:p>
        </p:txBody>
      </p:sp>
      <p:pic>
        <p:nvPicPr>
          <p:cNvPr id="582" name="Picture 2" descr="Picture 2"/>
          <p:cNvPicPr>
            <a:picLocks noChangeAspect="1"/>
          </p:cNvPicPr>
          <p:nvPr/>
        </p:nvPicPr>
        <p:blipFill>
          <a:blip r:embed="rId2">
            <a:extLst/>
          </a:blip>
          <a:stretch>
            <a:fillRect/>
          </a:stretch>
        </p:blipFill>
        <p:spPr>
          <a:xfrm>
            <a:off x="342921" y="762000"/>
            <a:ext cx="6687845" cy="5334000"/>
          </a:xfrm>
          <a:prstGeom prst="rect">
            <a:avLst/>
          </a:prstGeom>
          <a:ln w="12700">
            <a:miter lim="400000"/>
          </a:ln>
        </p:spPr>
      </p:pic>
      <p:sp>
        <p:nvSpPr>
          <p:cNvPr id="583" name="Rectangle 3"/>
          <p:cNvSpPr txBox="1"/>
          <p:nvPr/>
        </p:nvSpPr>
        <p:spPr>
          <a:xfrm>
            <a:off x="4038600" y="4419600"/>
            <a:ext cx="4876800" cy="1148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vl1pPr>
          </a:lstStyle>
          <a:p>
            <a:pPr/>
            <a:r>
              <a:t>Yelp demographics may not match the American demographic.</a:t>
            </a:r>
          </a:p>
        </p:txBody>
      </p:sp>
      <p:pic>
        <p:nvPicPr>
          <p:cNvPr id="584" name="Picture 4" descr="Picture 4"/>
          <p:cNvPicPr>
            <a:picLocks noChangeAspect="1"/>
          </p:cNvPicPr>
          <p:nvPr/>
        </p:nvPicPr>
        <p:blipFill>
          <a:blip r:embed="rId3">
            <a:extLst/>
          </a:blip>
          <a:stretch>
            <a:fillRect/>
          </a:stretch>
        </p:blipFill>
        <p:spPr>
          <a:xfrm>
            <a:off x="7002191" y="990600"/>
            <a:ext cx="2076451" cy="1333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6" name="Title 1"/>
          <p:cNvSpPr txBox="1"/>
          <p:nvPr>
            <p:ph type="title"/>
          </p:nvPr>
        </p:nvSpPr>
        <p:spPr>
          <a:xfrm>
            <a:off x="304800" y="-1"/>
            <a:ext cx="6324600" cy="653856"/>
          </a:xfrm>
          <a:prstGeom prst="rect">
            <a:avLst/>
          </a:prstGeom>
        </p:spPr>
        <p:txBody>
          <a:bodyPr/>
          <a:lstStyle/>
          <a:p>
            <a:pPr/>
            <a:r>
              <a:t>Limitations in Analysis</a:t>
            </a:r>
          </a:p>
        </p:txBody>
      </p:sp>
      <p:pic>
        <p:nvPicPr>
          <p:cNvPr id="587" name="Picture 2" descr="Picture 2"/>
          <p:cNvPicPr>
            <a:picLocks noChangeAspect="1"/>
          </p:cNvPicPr>
          <p:nvPr/>
        </p:nvPicPr>
        <p:blipFill>
          <a:blip r:embed="rId2">
            <a:extLst/>
          </a:blip>
          <a:stretch>
            <a:fillRect/>
          </a:stretch>
        </p:blipFill>
        <p:spPr>
          <a:xfrm>
            <a:off x="4652269" y="1295400"/>
            <a:ext cx="4324351" cy="2877356"/>
          </a:xfrm>
          <a:prstGeom prst="rect">
            <a:avLst/>
          </a:prstGeom>
          <a:ln w="12700">
            <a:miter lim="400000"/>
          </a:ln>
        </p:spPr>
      </p:pic>
      <p:pic>
        <p:nvPicPr>
          <p:cNvPr id="588" name="Picture 4" descr="Picture 4"/>
          <p:cNvPicPr>
            <a:picLocks noChangeAspect="1"/>
          </p:cNvPicPr>
          <p:nvPr/>
        </p:nvPicPr>
        <p:blipFill>
          <a:blip r:embed="rId3">
            <a:extLst/>
          </a:blip>
          <a:srcRect l="0" t="0" r="1829" b="3476"/>
          <a:stretch>
            <a:fillRect/>
          </a:stretch>
        </p:blipFill>
        <p:spPr>
          <a:xfrm>
            <a:off x="152400" y="1295399"/>
            <a:ext cx="4499870" cy="2877358"/>
          </a:xfrm>
          <a:prstGeom prst="rect">
            <a:avLst/>
          </a:prstGeom>
          <a:ln w="12700">
            <a:miter lim="400000"/>
          </a:ln>
        </p:spPr>
      </p:pic>
      <p:sp>
        <p:nvSpPr>
          <p:cNvPr id="589" name="Rectangle 7"/>
          <p:cNvSpPr txBox="1"/>
          <p:nvPr/>
        </p:nvSpPr>
        <p:spPr>
          <a:xfrm>
            <a:off x="533400" y="4495800"/>
            <a:ext cx="8382000" cy="11432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600"/>
            </a:lvl1pPr>
          </a:lstStyle>
          <a:p>
            <a:pPr/>
            <a:r>
              <a:t>Restaurant experiences do not equate to home cooked meals.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1" name="Title 1"/>
          <p:cNvSpPr txBox="1"/>
          <p:nvPr>
            <p:ph type="title"/>
          </p:nvPr>
        </p:nvSpPr>
        <p:spPr>
          <a:xfrm>
            <a:off x="304800" y="-1"/>
            <a:ext cx="6324600" cy="653856"/>
          </a:xfrm>
          <a:prstGeom prst="rect">
            <a:avLst/>
          </a:prstGeom>
        </p:spPr>
        <p:txBody>
          <a:bodyPr/>
          <a:lstStyle/>
          <a:p>
            <a:pPr/>
            <a:r>
              <a:t>Limitations in Analysis</a:t>
            </a:r>
          </a:p>
        </p:txBody>
      </p:sp>
      <p:pic>
        <p:nvPicPr>
          <p:cNvPr id="592" name="Picture 2" descr="Picture 2"/>
          <p:cNvPicPr>
            <a:picLocks noChangeAspect="1"/>
          </p:cNvPicPr>
          <p:nvPr/>
        </p:nvPicPr>
        <p:blipFill>
          <a:blip r:embed="rId2">
            <a:extLst/>
          </a:blip>
          <a:srcRect l="0" t="0" r="0" b="17913"/>
          <a:stretch>
            <a:fillRect/>
          </a:stretch>
        </p:blipFill>
        <p:spPr>
          <a:xfrm>
            <a:off x="285750" y="838199"/>
            <a:ext cx="8572500" cy="4495801"/>
          </a:xfrm>
          <a:prstGeom prst="rect">
            <a:avLst/>
          </a:prstGeom>
          <a:ln w="12700">
            <a:miter lim="400000"/>
          </a:ln>
        </p:spPr>
      </p:pic>
      <p:sp>
        <p:nvSpPr>
          <p:cNvPr id="593" name="Rectangle 6"/>
          <p:cNvSpPr txBox="1"/>
          <p:nvPr/>
        </p:nvSpPr>
        <p:spPr>
          <a:xfrm>
            <a:off x="533400" y="5562598"/>
            <a:ext cx="8382000"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600"/>
            </a:lvl1pPr>
          </a:lstStyle>
          <a:p>
            <a:pPr/>
            <a:r>
              <a:t>“Fine” dining effect?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 name="Title 1"/>
          <p:cNvSpPr txBox="1"/>
          <p:nvPr>
            <p:ph type="title"/>
          </p:nvPr>
        </p:nvSpPr>
        <p:spPr>
          <a:xfrm>
            <a:off x="158270" y="2819400"/>
            <a:ext cx="8839201" cy="653855"/>
          </a:xfrm>
          <a:prstGeom prst="rect">
            <a:avLst/>
          </a:prstGeom>
        </p:spPr>
        <p:txBody>
          <a:bodyPr/>
          <a:lstStyle/>
          <a:p>
            <a:pPr defTabSz="512063">
              <a:defRPr b="0" sz="2016"/>
            </a:pPr>
            <a:r>
              <a:t>Step 9: </a:t>
            </a:r>
            <a:br/>
            <a:r>
              <a:rPr b="1"/>
              <a:t>Make the Call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Title 1"/>
          <p:cNvSpPr txBox="1"/>
          <p:nvPr>
            <p:ph type="title"/>
          </p:nvPr>
        </p:nvSpPr>
        <p:spPr>
          <a:xfrm>
            <a:off x="304800" y="-1"/>
            <a:ext cx="8686800" cy="653856"/>
          </a:xfrm>
          <a:prstGeom prst="rect">
            <a:avLst/>
          </a:prstGeom>
        </p:spPr>
        <p:txBody>
          <a:bodyPr/>
          <a:lstStyle/>
          <a:p>
            <a:pPr/>
            <a:r>
              <a:t>First Thoughts…</a:t>
            </a:r>
          </a:p>
        </p:txBody>
      </p:sp>
      <p:pic>
        <p:nvPicPr>
          <p:cNvPr id="121" name="Picture 2" descr="Picture 2"/>
          <p:cNvPicPr>
            <a:picLocks noChangeAspect="1"/>
          </p:cNvPicPr>
          <p:nvPr/>
        </p:nvPicPr>
        <p:blipFill>
          <a:blip r:embed="rId2">
            <a:extLst/>
          </a:blip>
          <a:stretch>
            <a:fillRect/>
          </a:stretch>
        </p:blipFill>
        <p:spPr>
          <a:xfrm>
            <a:off x="0" y="762000"/>
            <a:ext cx="9149589" cy="551834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 name="Title 1"/>
          <p:cNvSpPr txBox="1"/>
          <p:nvPr>
            <p:ph type="title"/>
          </p:nvPr>
        </p:nvSpPr>
        <p:spPr>
          <a:xfrm>
            <a:off x="304800" y="-1"/>
            <a:ext cx="6324600" cy="653856"/>
          </a:xfrm>
          <a:prstGeom prst="rect">
            <a:avLst/>
          </a:prstGeom>
        </p:spPr>
        <p:txBody>
          <a:bodyPr/>
          <a:lstStyle/>
          <a:p>
            <a:pPr/>
            <a:r>
              <a:t>Making the Call </a:t>
            </a:r>
          </a:p>
        </p:txBody>
      </p:sp>
      <p:sp>
        <p:nvSpPr>
          <p:cNvPr id="598" name="Rectangle 2"/>
          <p:cNvSpPr txBox="1"/>
          <p:nvPr/>
        </p:nvSpPr>
        <p:spPr>
          <a:xfrm>
            <a:off x="292100" y="838200"/>
            <a:ext cx="8699500" cy="4704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u="sng"/>
            </a:pPr>
            <a:r>
              <a:t>The “Proper” Conclusion:</a:t>
            </a:r>
          </a:p>
          <a:p>
            <a:pPr>
              <a:defRPr b="1" sz="2400"/>
            </a:pPr>
          </a:p>
          <a:p>
            <a:pPr>
              <a:defRPr sz="2400"/>
            </a:pPr>
            <a:r>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Title 1"/>
          <p:cNvSpPr txBox="1"/>
          <p:nvPr>
            <p:ph type="title"/>
          </p:nvPr>
        </p:nvSpPr>
        <p:spPr>
          <a:xfrm>
            <a:off x="304800" y="-1"/>
            <a:ext cx="6324600" cy="653856"/>
          </a:xfrm>
          <a:prstGeom prst="rect">
            <a:avLst/>
          </a:prstGeom>
        </p:spPr>
        <p:txBody>
          <a:bodyPr/>
          <a:lstStyle/>
          <a:p>
            <a:pPr/>
            <a:r>
              <a:t>Making the Call </a:t>
            </a:r>
          </a:p>
        </p:txBody>
      </p:sp>
      <p:sp>
        <p:nvSpPr>
          <p:cNvPr id="601" name="Rectangle 2"/>
          <p:cNvSpPr txBox="1"/>
          <p:nvPr/>
        </p:nvSpPr>
        <p:spPr>
          <a:xfrm>
            <a:off x="292100" y="1447800"/>
            <a:ext cx="6337300" cy="2381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u="sng"/>
            </a:pPr>
            <a:r>
              <a:t>The “Let’s Be Real” Conclusion:</a:t>
            </a:r>
          </a:p>
          <a:p>
            <a:pPr>
              <a:defRPr b="1" sz="2400"/>
            </a:pPr>
          </a:p>
          <a:p>
            <a:pPr>
              <a:defRPr sz="6400"/>
            </a:pPr>
            <a:r>
              <a:t>Italian. </a:t>
            </a:r>
          </a:p>
          <a:p>
            <a:pPr>
              <a:defRPr sz="2400"/>
            </a:pPr>
          </a:p>
          <a:p>
            <a:pPr>
              <a:defRPr sz="2000"/>
            </a:pPr>
            <a:r>
              <a:t>(But it’s going to be close…)</a:t>
            </a:r>
          </a:p>
        </p:txBody>
      </p:sp>
      <p:pic>
        <p:nvPicPr>
          <p:cNvPr id="602" name="Picture 2" descr="Picture 2"/>
          <p:cNvPicPr>
            <a:picLocks noChangeAspect="1"/>
          </p:cNvPicPr>
          <p:nvPr/>
        </p:nvPicPr>
        <p:blipFill>
          <a:blip r:embed="rId2">
            <a:extLst/>
          </a:blip>
          <a:stretch>
            <a:fillRect/>
          </a:stretch>
        </p:blipFill>
        <p:spPr>
          <a:xfrm>
            <a:off x="3886201" y="2073441"/>
            <a:ext cx="5266871" cy="421349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4" name="Title 2"/>
          <p:cNvSpPr txBox="1"/>
          <p:nvPr>
            <p:ph type="title"/>
          </p:nvPr>
        </p:nvSpPr>
        <p:spPr>
          <a:xfrm>
            <a:off x="304799" y="-1"/>
            <a:ext cx="5470528" cy="653856"/>
          </a:xfrm>
          <a:prstGeom prst="rect">
            <a:avLst/>
          </a:prstGeom>
        </p:spPr>
        <p:txBody>
          <a:bodyPr/>
          <a:lstStyle/>
          <a:p>
            <a:pPr/>
            <a:r>
              <a:t>&gt; YOUR TURN!</a:t>
            </a:r>
          </a:p>
        </p:txBody>
      </p:sp>
      <p:sp>
        <p:nvSpPr>
          <p:cNvPr id="605"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defRPr>
            </a:pPr>
          </a:p>
        </p:txBody>
      </p:sp>
      <p:sp>
        <p:nvSpPr>
          <p:cNvPr id="606" name="TextBox 8"/>
          <p:cNvSpPr txBox="1"/>
          <p:nvPr/>
        </p:nvSpPr>
        <p:spPr>
          <a:xfrm>
            <a:off x="304800" y="762000"/>
            <a:ext cx="8686800" cy="49734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pPr>
            <a:r>
              <a:t>Assignment:</a:t>
            </a:r>
          </a:p>
          <a:p>
            <a:pPr>
              <a:defRPr sz="2400"/>
            </a:pPr>
            <a:r>
              <a:t>Take a few moments to analyze the code provided over slack.  Talk to the people in your group and try to dissect as much (or as little) as you can.</a:t>
            </a:r>
          </a:p>
          <a:p>
            <a:pPr>
              <a:defRPr sz="2400"/>
            </a:pPr>
          </a:p>
          <a:p>
            <a:pPr marL="285750" indent="-285750">
              <a:buSzPct val="100000"/>
              <a:buFont typeface="Arial"/>
              <a:buChar char="•"/>
              <a:defRPr sz="2400"/>
            </a:pPr>
            <a:r>
              <a:t>If you are new to coding, your goal should be to understand what a single line does.</a:t>
            </a:r>
          </a:p>
          <a:p>
            <a:pPr marL="285750" indent="-285750">
              <a:buSzPct val="100000"/>
              <a:buFont typeface="Arial"/>
              <a:buChar char="•"/>
              <a:defRPr sz="2400"/>
            </a:pPr>
          </a:p>
          <a:p>
            <a:pPr marL="285750" indent="-285750">
              <a:buSzPct val="100000"/>
              <a:buFont typeface="Arial"/>
              <a:buChar char="•"/>
              <a:defRPr sz="2400"/>
            </a:pPr>
            <a:r>
              <a:t>If you are not new to coding, your goal should be to understand the overall flow of activities.</a:t>
            </a:r>
          </a:p>
          <a:p>
            <a:pPr marL="285750" indent="-285750">
              <a:buSzPct val="100000"/>
              <a:buFont typeface="Arial"/>
              <a:buChar char="•"/>
              <a:defRPr sz="2400"/>
            </a:pPr>
          </a:p>
          <a:p>
            <a:pPr>
              <a:defRPr sz="2400"/>
            </a:pPr>
            <a:r>
              <a:t>Take a moment to explain what you’ve learned to the people around you.</a:t>
            </a:r>
          </a:p>
        </p:txBody>
      </p:sp>
      <p:sp>
        <p:nvSpPr>
          <p:cNvPr id="607"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pPr>
            <a:r>
              <a:t>Activity</a:t>
            </a:r>
            <a:r>
              <a:rPr b="0" i="1"/>
              <a:t>: </a:t>
            </a:r>
            <a:r>
              <a:rPr b="0"/>
              <a:t>Analyze the Code </a:t>
            </a:r>
            <a:r>
              <a:t>|  Suggested Time: </a:t>
            </a:r>
            <a:r>
              <a:rPr b="0"/>
              <a:t>10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 name="Title 2"/>
          <p:cNvSpPr txBox="1"/>
          <p:nvPr>
            <p:ph type="title"/>
          </p:nvPr>
        </p:nvSpPr>
        <p:spPr>
          <a:xfrm>
            <a:off x="304799" y="-1"/>
            <a:ext cx="5470528" cy="653856"/>
          </a:xfrm>
          <a:prstGeom prst="rect">
            <a:avLst/>
          </a:prstGeom>
        </p:spPr>
        <p:txBody>
          <a:bodyPr/>
          <a:lstStyle/>
          <a:p>
            <a:pPr/>
            <a:r>
              <a:t>Freaked Out a Bit?</a:t>
            </a:r>
          </a:p>
        </p:txBody>
      </p:sp>
      <p:pic>
        <p:nvPicPr>
          <p:cNvPr id="610" name="Picture 2" descr="Picture 2"/>
          <p:cNvPicPr>
            <a:picLocks noChangeAspect="1"/>
          </p:cNvPicPr>
          <p:nvPr/>
        </p:nvPicPr>
        <p:blipFill>
          <a:blip r:embed="rId2">
            <a:extLst/>
          </a:blip>
          <a:stretch>
            <a:fillRect/>
          </a:stretch>
        </p:blipFill>
        <p:spPr>
          <a:xfrm>
            <a:off x="1181100" y="844740"/>
            <a:ext cx="7086600" cy="4831773"/>
          </a:xfrm>
          <a:prstGeom prst="rect">
            <a:avLst/>
          </a:prstGeom>
          <a:ln w="12700">
            <a:miter lim="400000"/>
          </a:ln>
        </p:spPr>
      </p:pic>
      <p:sp>
        <p:nvSpPr>
          <p:cNvPr id="611" name="Rectangle 6"/>
          <p:cNvSpPr txBox="1"/>
          <p:nvPr/>
        </p:nvSpPr>
        <p:spPr>
          <a:xfrm>
            <a:off x="533400" y="5867400"/>
            <a:ext cx="83820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vl1pPr>
          </a:lstStyle>
          <a:p>
            <a:pPr/>
            <a:r>
              <a:t>It’s okay!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3" name="Title 1"/>
          <p:cNvSpPr txBox="1"/>
          <p:nvPr>
            <p:ph type="title"/>
          </p:nvPr>
        </p:nvSpPr>
        <p:spPr>
          <a:xfrm>
            <a:off x="390606" y="2971800"/>
            <a:ext cx="8229601" cy="871859"/>
          </a:xfrm>
          <a:prstGeom prst="rect">
            <a:avLst/>
          </a:prstGeom>
        </p:spPr>
        <p:txBody>
          <a:bodyPr/>
          <a:lstStyle/>
          <a:p>
            <a:pPr/>
            <a:r>
              <a:t>An Analytics Paradigm</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7" name="Title 1"/>
          <p:cNvSpPr txBox="1"/>
          <p:nvPr>
            <p:ph type="title"/>
          </p:nvPr>
        </p:nvSpPr>
        <p:spPr>
          <a:xfrm>
            <a:off x="304800" y="-1"/>
            <a:ext cx="6324600" cy="653856"/>
          </a:xfrm>
          <a:prstGeom prst="rect">
            <a:avLst/>
          </a:prstGeom>
        </p:spPr>
        <p:txBody>
          <a:bodyPr/>
          <a:lstStyle/>
          <a:p>
            <a:pPr/>
            <a:r>
              <a:t>Analytics Paradigm</a:t>
            </a:r>
          </a:p>
        </p:txBody>
      </p:sp>
      <p:grpSp>
        <p:nvGrpSpPr>
          <p:cNvPr id="655" name="Group 33"/>
          <p:cNvGrpSpPr/>
          <p:nvPr/>
        </p:nvGrpSpPr>
        <p:grpSpPr>
          <a:xfrm>
            <a:off x="159864" y="990600"/>
            <a:ext cx="8907937" cy="4153640"/>
            <a:chOff x="0" y="0"/>
            <a:chExt cx="8907935" cy="4153639"/>
          </a:xfrm>
        </p:grpSpPr>
        <p:grpSp>
          <p:nvGrpSpPr>
            <p:cNvPr id="620" name="Rectangle: Rounded Corners 2"/>
            <p:cNvGrpSpPr/>
            <p:nvPr/>
          </p:nvGrpSpPr>
          <p:grpSpPr>
            <a:xfrm>
              <a:off x="421762" y="0"/>
              <a:ext cx="2358196" cy="1000447"/>
              <a:chOff x="0" y="0"/>
              <a:chExt cx="2358195" cy="1000446"/>
            </a:xfrm>
          </p:grpSpPr>
          <p:sp>
            <p:nvSpPr>
              <p:cNvPr id="618" name="Rounded Rectangle"/>
              <p:cNvSpPr/>
              <p:nvPr/>
            </p:nvSpPr>
            <p:spPr>
              <a:xfrm>
                <a:off x="0" y="0"/>
                <a:ext cx="2358196" cy="1000447"/>
              </a:xfrm>
              <a:prstGeom prst="roundRect">
                <a:avLst>
                  <a:gd name="adj" fmla="val 16667"/>
                </a:avLst>
              </a:prstGeom>
              <a:solidFill>
                <a:srgbClr val="1F4E79"/>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19" name="Decompose the Ask"/>
              <p:cNvSpPr txBox="1"/>
              <p:nvPr/>
            </p:nvSpPr>
            <p:spPr>
              <a:xfrm>
                <a:off x="48838" y="324892"/>
                <a:ext cx="226051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Decompose the Ask</a:t>
                </a:r>
              </a:p>
            </p:txBody>
          </p:sp>
        </p:grpSp>
        <p:grpSp>
          <p:nvGrpSpPr>
            <p:cNvPr id="623" name="Rectangle: Rounded Corners 3"/>
            <p:cNvGrpSpPr/>
            <p:nvPr/>
          </p:nvGrpSpPr>
          <p:grpSpPr>
            <a:xfrm>
              <a:off x="3280181" y="8932"/>
              <a:ext cx="2358196" cy="1000448"/>
              <a:chOff x="0" y="0"/>
              <a:chExt cx="2358195" cy="1000446"/>
            </a:xfrm>
          </p:grpSpPr>
          <p:sp>
            <p:nvSpPr>
              <p:cNvPr id="621" name="Rounded Rectangle"/>
              <p:cNvSpPr/>
              <p:nvPr/>
            </p:nvSpPr>
            <p:spPr>
              <a:xfrm>
                <a:off x="0" y="0"/>
                <a:ext cx="2358196" cy="1000447"/>
              </a:xfrm>
              <a:prstGeom prst="roundRect">
                <a:avLst>
                  <a:gd name="adj" fmla="val 16667"/>
                </a:avLst>
              </a:prstGeom>
              <a:solidFill>
                <a:srgbClr val="1F4E79"/>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22" name="Identify Data Sources"/>
              <p:cNvSpPr txBox="1"/>
              <p:nvPr/>
            </p:nvSpPr>
            <p:spPr>
              <a:xfrm>
                <a:off x="48838" y="191542"/>
                <a:ext cx="2260519" cy="6173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Identify Data Sources</a:t>
                </a:r>
              </a:p>
            </p:txBody>
          </p:sp>
        </p:grpSp>
        <p:grpSp>
          <p:nvGrpSpPr>
            <p:cNvPr id="626" name="Rectangle: Rounded Corners 4"/>
            <p:cNvGrpSpPr/>
            <p:nvPr/>
          </p:nvGrpSpPr>
          <p:grpSpPr>
            <a:xfrm>
              <a:off x="6138600" y="8932"/>
              <a:ext cx="2358196" cy="1000448"/>
              <a:chOff x="0" y="0"/>
              <a:chExt cx="2358195" cy="1000446"/>
            </a:xfrm>
          </p:grpSpPr>
          <p:sp>
            <p:nvSpPr>
              <p:cNvPr id="624" name="Rounded Rectangle"/>
              <p:cNvSpPr/>
              <p:nvPr/>
            </p:nvSpPr>
            <p:spPr>
              <a:xfrm>
                <a:off x="0" y="0"/>
                <a:ext cx="2358196" cy="1000447"/>
              </a:xfrm>
              <a:prstGeom prst="roundRect">
                <a:avLst>
                  <a:gd name="adj" fmla="val 16667"/>
                </a:avLst>
              </a:prstGeom>
              <a:solidFill>
                <a:srgbClr val="1F4E79"/>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25" name="Define Strategy and Metrics"/>
              <p:cNvSpPr txBox="1"/>
              <p:nvPr/>
            </p:nvSpPr>
            <p:spPr>
              <a:xfrm>
                <a:off x="48838" y="191542"/>
                <a:ext cx="2260519" cy="6173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Define Strategy and Metrics</a:t>
                </a:r>
              </a:p>
            </p:txBody>
          </p:sp>
        </p:grpSp>
        <p:grpSp>
          <p:nvGrpSpPr>
            <p:cNvPr id="629" name="Rectangle: Rounded Corners 5"/>
            <p:cNvGrpSpPr/>
            <p:nvPr/>
          </p:nvGrpSpPr>
          <p:grpSpPr>
            <a:xfrm>
              <a:off x="421762" y="1572130"/>
              <a:ext cx="2358196" cy="1000447"/>
              <a:chOff x="0" y="0"/>
              <a:chExt cx="2358195" cy="1000446"/>
            </a:xfrm>
          </p:grpSpPr>
          <p:sp>
            <p:nvSpPr>
              <p:cNvPr id="627" name="Rounded Rectangle"/>
              <p:cNvSpPr/>
              <p:nvPr/>
            </p:nvSpPr>
            <p:spPr>
              <a:xfrm>
                <a:off x="0" y="0"/>
                <a:ext cx="2358196" cy="1000447"/>
              </a:xfrm>
              <a:prstGeom prst="roundRect">
                <a:avLst>
                  <a:gd name="adj" fmla="val 16667"/>
                </a:avLst>
              </a:prstGeom>
              <a:solidFill>
                <a:srgbClr val="1F4E79"/>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28" name="Build Data Retrieval Plan"/>
              <p:cNvSpPr txBox="1"/>
              <p:nvPr/>
            </p:nvSpPr>
            <p:spPr>
              <a:xfrm>
                <a:off x="48838" y="191542"/>
                <a:ext cx="2260519" cy="6173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Build Data Retrieval Plan</a:t>
                </a:r>
              </a:p>
            </p:txBody>
          </p:sp>
        </p:grpSp>
        <p:grpSp>
          <p:nvGrpSpPr>
            <p:cNvPr id="632" name="Rectangle: Rounded Corners 6"/>
            <p:cNvGrpSpPr/>
            <p:nvPr/>
          </p:nvGrpSpPr>
          <p:grpSpPr>
            <a:xfrm>
              <a:off x="3280181" y="1572130"/>
              <a:ext cx="2358196" cy="1000447"/>
              <a:chOff x="0" y="0"/>
              <a:chExt cx="2358195" cy="1000446"/>
            </a:xfrm>
          </p:grpSpPr>
          <p:sp>
            <p:nvSpPr>
              <p:cNvPr id="630" name="Rounded Rectangle"/>
              <p:cNvSpPr/>
              <p:nvPr/>
            </p:nvSpPr>
            <p:spPr>
              <a:xfrm>
                <a:off x="0" y="0"/>
                <a:ext cx="2358196" cy="1000447"/>
              </a:xfrm>
              <a:prstGeom prst="roundRect">
                <a:avLst>
                  <a:gd name="adj" fmla="val 16667"/>
                </a:avLst>
              </a:prstGeom>
              <a:solidFill>
                <a:srgbClr val="1F4E79"/>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31" name="Retrieve the Data"/>
              <p:cNvSpPr txBox="1"/>
              <p:nvPr/>
            </p:nvSpPr>
            <p:spPr>
              <a:xfrm>
                <a:off x="48838" y="324892"/>
                <a:ext cx="226051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Retrieve the Data</a:t>
                </a:r>
              </a:p>
            </p:txBody>
          </p:sp>
        </p:grpSp>
        <p:grpSp>
          <p:nvGrpSpPr>
            <p:cNvPr id="635" name="Rectangle: Rounded Corners 7"/>
            <p:cNvGrpSpPr/>
            <p:nvPr/>
          </p:nvGrpSpPr>
          <p:grpSpPr>
            <a:xfrm>
              <a:off x="6147050" y="1566336"/>
              <a:ext cx="2358197" cy="1000448"/>
              <a:chOff x="0" y="0"/>
              <a:chExt cx="2358195" cy="1000446"/>
            </a:xfrm>
          </p:grpSpPr>
          <p:sp>
            <p:nvSpPr>
              <p:cNvPr id="633" name="Rounded Rectangle"/>
              <p:cNvSpPr/>
              <p:nvPr/>
            </p:nvSpPr>
            <p:spPr>
              <a:xfrm>
                <a:off x="0" y="0"/>
                <a:ext cx="2358196" cy="1000447"/>
              </a:xfrm>
              <a:prstGeom prst="roundRect">
                <a:avLst>
                  <a:gd name="adj" fmla="val 16667"/>
                </a:avLst>
              </a:prstGeom>
              <a:solidFill>
                <a:srgbClr val="1F4E79"/>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34" name="Assemble and Clean"/>
              <p:cNvSpPr txBox="1"/>
              <p:nvPr/>
            </p:nvSpPr>
            <p:spPr>
              <a:xfrm>
                <a:off x="48838" y="324892"/>
                <a:ext cx="226051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Assemble and Clean</a:t>
                </a:r>
              </a:p>
            </p:txBody>
          </p:sp>
        </p:grpSp>
        <p:grpSp>
          <p:nvGrpSpPr>
            <p:cNvPr id="638" name="Rectangle: Rounded Corners 8"/>
            <p:cNvGrpSpPr/>
            <p:nvPr/>
          </p:nvGrpSpPr>
          <p:grpSpPr>
            <a:xfrm>
              <a:off x="403896" y="3153193"/>
              <a:ext cx="2358197" cy="1000447"/>
              <a:chOff x="0" y="0"/>
              <a:chExt cx="2358195" cy="1000446"/>
            </a:xfrm>
          </p:grpSpPr>
          <p:sp>
            <p:nvSpPr>
              <p:cNvPr id="636" name="Rounded Rectangle"/>
              <p:cNvSpPr/>
              <p:nvPr/>
            </p:nvSpPr>
            <p:spPr>
              <a:xfrm>
                <a:off x="0" y="0"/>
                <a:ext cx="2358196" cy="1000447"/>
              </a:xfrm>
              <a:prstGeom prst="roundRect">
                <a:avLst>
                  <a:gd name="adj" fmla="val 16667"/>
                </a:avLst>
              </a:prstGeom>
              <a:solidFill>
                <a:srgbClr val="1F4E79"/>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37" name="Analyze for Trends"/>
              <p:cNvSpPr txBox="1"/>
              <p:nvPr/>
            </p:nvSpPr>
            <p:spPr>
              <a:xfrm>
                <a:off x="48838" y="324892"/>
                <a:ext cx="226051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Analyze for Trends</a:t>
                </a:r>
              </a:p>
            </p:txBody>
          </p:sp>
        </p:grpSp>
        <p:grpSp>
          <p:nvGrpSpPr>
            <p:cNvPr id="641" name="Rectangle: Rounded Corners 9"/>
            <p:cNvGrpSpPr/>
            <p:nvPr/>
          </p:nvGrpSpPr>
          <p:grpSpPr>
            <a:xfrm>
              <a:off x="3245416" y="3153193"/>
              <a:ext cx="2358197" cy="1000447"/>
              <a:chOff x="0" y="0"/>
              <a:chExt cx="2358195" cy="1000446"/>
            </a:xfrm>
          </p:grpSpPr>
          <p:sp>
            <p:nvSpPr>
              <p:cNvPr id="639" name="Rounded Rectangle"/>
              <p:cNvSpPr/>
              <p:nvPr/>
            </p:nvSpPr>
            <p:spPr>
              <a:xfrm>
                <a:off x="0" y="0"/>
                <a:ext cx="2358196" cy="1000447"/>
              </a:xfrm>
              <a:prstGeom prst="roundRect">
                <a:avLst>
                  <a:gd name="adj" fmla="val 16667"/>
                </a:avLst>
              </a:prstGeom>
              <a:solidFill>
                <a:srgbClr val="1F4E79"/>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40" name="Acknowledge Limitations"/>
              <p:cNvSpPr txBox="1"/>
              <p:nvPr/>
            </p:nvSpPr>
            <p:spPr>
              <a:xfrm>
                <a:off x="48838" y="191542"/>
                <a:ext cx="2260519" cy="6173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Acknowledge Limitations</a:t>
                </a:r>
              </a:p>
            </p:txBody>
          </p:sp>
        </p:grpSp>
        <p:grpSp>
          <p:nvGrpSpPr>
            <p:cNvPr id="644" name="Rectangle: Rounded Corners 10"/>
            <p:cNvGrpSpPr/>
            <p:nvPr/>
          </p:nvGrpSpPr>
          <p:grpSpPr>
            <a:xfrm>
              <a:off x="6147050" y="3153193"/>
              <a:ext cx="2358197" cy="1000447"/>
              <a:chOff x="0" y="0"/>
              <a:chExt cx="2358195" cy="1000446"/>
            </a:xfrm>
          </p:grpSpPr>
          <p:sp>
            <p:nvSpPr>
              <p:cNvPr id="642" name="Rounded Rectangle"/>
              <p:cNvSpPr/>
              <p:nvPr/>
            </p:nvSpPr>
            <p:spPr>
              <a:xfrm>
                <a:off x="0" y="0"/>
                <a:ext cx="2358196" cy="1000447"/>
              </a:xfrm>
              <a:prstGeom prst="roundRect">
                <a:avLst>
                  <a:gd name="adj" fmla="val 16667"/>
                </a:avLst>
              </a:prstGeom>
              <a:solidFill>
                <a:srgbClr val="1F4E79"/>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43" name="Make the Call or…"/>
              <p:cNvSpPr txBox="1"/>
              <p:nvPr/>
            </p:nvSpPr>
            <p:spPr>
              <a:xfrm>
                <a:off x="48838" y="191542"/>
                <a:ext cx="2260519" cy="6173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FFFFFF"/>
                    </a:solidFill>
                  </a:defRPr>
                </a:pPr>
                <a:r>
                  <a:t>Make the Call or </a:t>
                </a:r>
              </a:p>
              <a:p>
                <a:pPr algn="ctr">
                  <a:defRPr>
                    <a:solidFill>
                      <a:srgbClr val="FFFFFF"/>
                    </a:solidFill>
                  </a:defRPr>
                </a:pPr>
                <a:r>
                  <a:t>Tell the Story</a:t>
                </a:r>
              </a:p>
            </p:txBody>
          </p:sp>
        </p:grpSp>
        <p:sp>
          <p:nvSpPr>
            <p:cNvPr id="645" name="Arrow: Right 11"/>
            <p:cNvSpPr/>
            <p:nvPr/>
          </p:nvSpPr>
          <p:spPr>
            <a:xfrm>
              <a:off x="2869403" y="439789"/>
              <a:ext cx="334851" cy="189166"/>
            </a:xfrm>
            <a:prstGeom prst="rightArrow">
              <a:avLst>
                <a:gd name="adj1" fmla="val 50000"/>
                <a:gd name="adj2" fmla="val 50000"/>
              </a:avLst>
            </a:prstGeom>
            <a:solidFill>
              <a:srgbClr val="FF0000"/>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46" name="Arrow: Right 14"/>
            <p:cNvSpPr/>
            <p:nvPr/>
          </p:nvSpPr>
          <p:spPr>
            <a:xfrm>
              <a:off x="2869403" y="1913366"/>
              <a:ext cx="334851" cy="189166"/>
            </a:xfrm>
            <a:prstGeom prst="rightArrow">
              <a:avLst>
                <a:gd name="adj1" fmla="val 50000"/>
                <a:gd name="adj2" fmla="val 50000"/>
              </a:avLst>
            </a:prstGeom>
            <a:solidFill>
              <a:srgbClr val="FF0000"/>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47" name="Arrow: Right 25"/>
            <p:cNvSpPr/>
            <p:nvPr/>
          </p:nvSpPr>
          <p:spPr>
            <a:xfrm>
              <a:off x="5714303" y="1913366"/>
              <a:ext cx="334852" cy="189166"/>
            </a:xfrm>
            <a:prstGeom prst="rightArrow">
              <a:avLst>
                <a:gd name="adj1" fmla="val 50000"/>
                <a:gd name="adj2" fmla="val 50000"/>
              </a:avLst>
            </a:prstGeom>
            <a:solidFill>
              <a:srgbClr val="FF0000"/>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48" name="Arrow: Right 26"/>
            <p:cNvSpPr/>
            <p:nvPr/>
          </p:nvSpPr>
          <p:spPr>
            <a:xfrm>
              <a:off x="5721062" y="405640"/>
              <a:ext cx="334852" cy="189166"/>
            </a:xfrm>
            <a:prstGeom prst="rightArrow">
              <a:avLst>
                <a:gd name="adj1" fmla="val 50000"/>
                <a:gd name="adj2" fmla="val 50000"/>
              </a:avLst>
            </a:prstGeom>
            <a:solidFill>
              <a:srgbClr val="FF0000"/>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49" name="Arrow: Right 27"/>
            <p:cNvSpPr/>
            <p:nvPr/>
          </p:nvSpPr>
          <p:spPr>
            <a:xfrm>
              <a:off x="2829570" y="3526779"/>
              <a:ext cx="334851" cy="189166"/>
            </a:xfrm>
            <a:prstGeom prst="rightArrow">
              <a:avLst>
                <a:gd name="adj1" fmla="val 50000"/>
                <a:gd name="adj2" fmla="val 50000"/>
              </a:avLst>
            </a:prstGeom>
            <a:solidFill>
              <a:srgbClr val="FF0000"/>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50" name="Arrow: Right 28"/>
            <p:cNvSpPr/>
            <p:nvPr/>
          </p:nvSpPr>
          <p:spPr>
            <a:xfrm>
              <a:off x="5707906" y="3526778"/>
              <a:ext cx="334851" cy="189166"/>
            </a:xfrm>
            <a:prstGeom prst="rightArrow">
              <a:avLst>
                <a:gd name="adj1" fmla="val 50000"/>
                <a:gd name="adj2" fmla="val 50000"/>
              </a:avLst>
            </a:prstGeom>
            <a:solidFill>
              <a:srgbClr val="FF0000"/>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51" name="Arrow: Right 29"/>
            <p:cNvSpPr/>
            <p:nvPr/>
          </p:nvSpPr>
          <p:spPr>
            <a:xfrm>
              <a:off x="8573085" y="420475"/>
              <a:ext cx="334851" cy="189166"/>
            </a:xfrm>
            <a:prstGeom prst="rightArrow">
              <a:avLst>
                <a:gd name="adj1" fmla="val 50000"/>
                <a:gd name="adj2" fmla="val 50000"/>
              </a:avLst>
            </a:prstGeom>
            <a:solidFill>
              <a:srgbClr val="FF0000"/>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52" name="Arrow: Right 30"/>
            <p:cNvSpPr/>
            <p:nvPr/>
          </p:nvSpPr>
          <p:spPr>
            <a:xfrm>
              <a:off x="-1" y="1955855"/>
              <a:ext cx="334852" cy="189166"/>
            </a:xfrm>
            <a:prstGeom prst="rightArrow">
              <a:avLst>
                <a:gd name="adj1" fmla="val 50000"/>
                <a:gd name="adj2" fmla="val 50000"/>
              </a:avLst>
            </a:prstGeom>
            <a:solidFill>
              <a:srgbClr val="FF0000"/>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53" name="Arrow: Right 31"/>
            <p:cNvSpPr/>
            <p:nvPr/>
          </p:nvSpPr>
          <p:spPr>
            <a:xfrm>
              <a:off x="1326" y="3594320"/>
              <a:ext cx="334852" cy="189166"/>
            </a:xfrm>
            <a:prstGeom prst="rightArrow">
              <a:avLst>
                <a:gd name="adj1" fmla="val 50000"/>
                <a:gd name="adj2" fmla="val 50000"/>
              </a:avLst>
            </a:prstGeom>
            <a:solidFill>
              <a:srgbClr val="FF0000"/>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54" name="Arrow: Right 32"/>
            <p:cNvSpPr/>
            <p:nvPr/>
          </p:nvSpPr>
          <p:spPr>
            <a:xfrm>
              <a:off x="8559082" y="1904433"/>
              <a:ext cx="334852" cy="189166"/>
            </a:xfrm>
            <a:prstGeom prst="rightArrow">
              <a:avLst>
                <a:gd name="adj1" fmla="val 50000"/>
                <a:gd name="adj2" fmla="val 50000"/>
              </a:avLst>
            </a:prstGeom>
            <a:solidFill>
              <a:srgbClr val="FF0000"/>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sp>
        <p:nvSpPr>
          <p:cNvPr id="656" name="TextBox 34"/>
          <p:cNvSpPr txBox="1"/>
          <p:nvPr/>
        </p:nvSpPr>
        <p:spPr>
          <a:xfrm>
            <a:off x="334241" y="5346961"/>
            <a:ext cx="8489934" cy="792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Regardless of type or industry, this paradigm provides a repeatable pathway for effective data problem solving.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8" name="Title 1"/>
          <p:cNvSpPr txBox="1"/>
          <p:nvPr>
            <p:ph type="title"/>
          </p:nvPr>
        </p:nvSpPr>
        <p:spPr>
          <a:xfrm>
            <a:off x="390606" y="2953542"/>
            <a:ext cx="8229601" cy="871859"/>
          </a:xfrm>
          <a:prstGeom prst="rect">
            <a:avLst/>
          </a:prstGeom>
        </p:spPr>
        <p:txBody>
          <a:bodyPr/>
          <a:lstStyle/>
          <a:p>
            <a:pPr/>
            <a:r>
              <a:t>Thought Experiment #2</a:t>
            </a:r>
          </a:p>
        </p:txBody>
      </p:sp>
      <p:sp>
        <p:nvSpPr>
          <p:cNvPr id="659" name="Title 1"/>
          <p:cNvSpPr txBox="1"/>
          <p:nvPr/>
        </p:nvSpPr>
        <p:spPr>
          <a:xfrm>
            <a:off x="390606" y="3657600"/>
            <a:ext cx="8229601" cy="871859"/>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defRPr b="1" i="1" sz="2400">
                <a:solidFill>
                  <a:srgbClr val="FFFFFF"/>
                </a:solidFill>
              </a:defRPr>
            </a:lvl1pPr>
          </a:lstStyle>
          <a:p>
            <a:pPr/>
            <a:r>
              <a:t>Predicting Gentrification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Title 2"/>
          <p:cNvSpPr txBox="1"/>
          <p:nvPr>
            <p:ph type="title"/>
          </p:nvPr>
        </p:nvSpPr>
        <p:spPr>
          <a:xfrm>
            <a:off x="304799" y="-1"/>
            <a:ext cx="5470528" cy="653856"/>
          </a:xfrm>
          <a:prstGeom prst="rect">
            <a:avLst/>
          </a:prstGeom>
        </p:spPr>
        <p:txBody>
          <a:bodyPr/>
          <a:lstStyle/>
          <a:p>
            <a:pPr/>
            <a:r>
              <a:t>Let’s Talk Gentrification</a:t>
            </a:r>
          </a:p>
        </p:txBody>
      </p:sp>
      <p:pic>
        <p:nvPicPr>
          <p:cNvPr id="664" name="Picture 2" descr="Picture 2"/>
          <p:cNvPicPr>
            <a:picLocks noChangeAspect="1"/>
          </p:cNvPicPr>
          <p:nvPr/>
        </p:nvPicPr>
        <p:blipFill>
          <a:blip r:embed="rId2">
            <a:extLst/>
          </a:blip>
          <a:stretch>
            <a:fillRect/>
          </a:stretch>
        </p:blipFill>
        <p:spPr>
          <a:xfrm>
            <a:off x="457200" y="762000"/>
            <a:ext cx="8305800" cy="5537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Title 2"/>
          <p:cNvSpPr txBox="1"/>
          <p:nvPr>
            <p:ph type="title"/>
          </p:nvPr>
        </p:nvSpPr>
        <p:spPr>
          <a:xfrm>
            <a:off x="304799" y="-1"/>
            <a:ext cx="5470528" cy="653856"/>
          </a:xfrm>
          <a:prstGeom prst="rect">
            <a:avLst/>
          </a:prstGeom>
        </p:spPr>
        <p:txBody>
          <a:bodyPr/>
          <a:lstStyle/>
          <a:p>
            <a:pPr/>
            <a:r>
              <a:t>&gt; YOUR TURN!</a:t>
            </a:r>
          </a:p>
        </p:txBody>
      </p:sp>
      <p:sp>
        <p:nvSpPr>
          <p:cNvPr id="667" name="Rectangle 7"/>
          <p:cNvSpPr/>
          <p:nvPr/>
        </p:nvSpPr>
        <p:spPr>
          <a:xfrm>
            <a:off x="-11742" y="685800"/>
            <a:ext cx="9155743" cy="5626583"/>
          </a:xfrm>
          <a:prstGeom prst="rect">
            <a:avLst/>
          </a:prstGeom>
          <a:solidFill>
            <a:srgbClr val="F2F2F2"/>
          </a:solidFill>
          <a:ln w="12700">
            <a:miter lim="400000"/>
          </a:ln>
        </p:spPr>
        <p:txBody>
          <a:bodyPr lIns="45719" rIns="45719" anchor="ctr"/>
          <a:lstStyle/>
          <a:p>
            <a:pPr algn="ctr">
              <a:defRPr>
                <a:solidFill>
                  <a:srgbClr val="FFFFFF"/>
                </a:solidFill>
              </a:defRPr>
            </a:pPr>
          </a:p>
        </p:txBody>
      </p:sp>
      <p:sp>
        <p:nvSpPr>
          <p:cNvPr id="668" name="TextBox 8"/>
          <p:cNvSpPr txBox="1"/>
          <p:nvPr/>
        </p:nvSpPr>
        <p:spPr>
          <a:xfrm>
            <a:off x="304800" y="738454"/>
            <a:ext cx="8686800" cy="541837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700"/>
            </a:pPr>
            <a:r>
              <a:t>Assignment:</a:t>
            </a:r>
          </a:p>
          <a:p>
            <a:pPr>
              <a:defRPr sz="1700"/>
            </a:pPr>
            <a:r>
              <a:t>Using the Analytics Paradigm as a framework, outline a strategy by which you would identify which neighborhoods in our city are seeing signs of gentrification?</a:t>
            </a:r>
          </a:p>
          <a:p>
            <a:pPr>
              <a:defRPr sz="1700"/>
            </a:pPr>
          </a:p>
          <a:p>
            <a:pPr>
              <a:defRPr sz="1700"/>
            </a:pPr>
            <a:r>
              <a:t>Specifically, how would you answer the questions:</a:t>
            </a:r>
          </a:p>
          <a:p>
            <a:pPr>
              <a:defRPr sz="1700"/>
            </a:pPr>
          </a:p>
          <a:p>
            <a:pPr marL="342900" indent="-342900">
              <a:buSzPct val="100000"/>
              <a:buFont typeface="Arial"/>
              <a:buChar char="•"/>
              <a:defRPr sz="1700"/>
            </a:pPr>
            <a:r>
              <a:t>What observable signs can we detect to suggest gentrification is happening? </a:t>
            </a:r>
          </a:p>
          <a:p>
            <a:pPr marL="342900" indent="-342900">
              <a:buSzPct val="100000"/>
              <a:buFont typeface="Arial"/>
              <a:buChar char="•"/>
              <a:defRPr sz="1700"/>
            </a:pPr>
          </a:p>
          <a:p>
            <a:pPr marL="342900" indent="-342900">
              <a:buSzPct val="100000"/>
              <a:buFont typeface="Arial"/>
              <a:buChar char="•"/>
              <a:defRPr sz="1700"/>
            </a:pPr>
            <a:r>
              <a:t>What means can we use to determine how long the trend has been happening?</a:t>
            </a:r>
          </a:p>
          <a:p>
            <a:pPr marL="342900" indent="-342900">
              <a:buSzPct val="100000"/>
              <a:buFont typeface="Arial"/>
              <a:buChar char="•"/>
              <a:defRPr sz="1700"/>
            </a:pPr>
          </a:p>
          <a:p>
            <a:pPr marL="342900" indent="-342900">
              <a:buSzPct val="100000"/>
              <a:buFont typeface="Arial"/>
              <a:buChar char="•"/>
              <a:defRPr sz="1700"/>
            </a:pPr>
            <a:r>
              <a:t>What “proxies” might we use to identify gentrification in non-obvious ways?</a:t>
            </a:r>
          </a:p>
          <a:p>
            <a:pPr marL="342900" indent="-342900">
              <a:buSzPct val="100000"/>
              <a:buFont typeface="Arial"/>
              <a:buChar char="•"/>
              <a:defRPr sz="1700"/>
            </a:pPr>
          </a:p>
          <a:p>
            <a:pPr marL="342900" indent="-342900">
              <a:buSzPct val="100000"/>
              <a:buFont typeface="Arial"/>
              <a:buChar char="•"/>
              <a:defRPr sz="1700"/>
            </a:pPr>
            <a:r>
              <a:t>How might you create a visualization of this data to best “tell the story”?</a:t>
            </a:r>
          </a:p>
          <a:p>
            <a:pPr>
              <a:defRPr sz="1700"/>
            </a:pPr>
          </a:p>
          <a:p>
            <a:pPr>
              <a:defRPr sz="1700"/>
            </a:pPr>
            <a:r>
              <a:t>Pay special attention to details like:</a:t>
            </a:r>
          </a:p>
          <a:p>
            <a:pPr>
              <a:defRPr sz="1700"/>
            </a:pPr>
          </a:p>
          <a:p>
            <a:pPr marL="342900" indent="-342900">
              <a:buSzPct val="100000"/>
              <a:buFont typeface="Arial"/>
              <a:buChar char="•"/>
              <a:defRPr sz="1700"/>
            </a:pPr>
            <a:r>
              <a:t>What data will you use to build your “model”?</a:t>
            </a:r>
          </a:p>
          <a:p>
            <a:pPr marL="342900" indent="-342900">
              <a:buSzPct val="100000"/>
              <a:buFont typeface="Arial"/>
              <a:buChar char="•"/>
              <a:defRPr sz="1700"/>
            </a:pPr>
          </a:p>
          <a:p>
            <a:pPr marL="342900" indent="-342900">
              <a:buSzPct val="100000"/>
              <a:buFont typeface="Arial"/>
              <a:buChar char="•"/>
              <a:defRPr sz="1700"/>
            </a:pPr>
            <a:r>
              <a:t>How will you retrieve the data?</a:t>
            </a:r>
          </a:p>
          <a:p>
            <a:pPr marL="342900" indent="-342900">
              <a:buSzPct val="100000"/>
              <a:buFont typeface="Arial"/>
              <a:buChar char="•"/>
              <a:defRPr sz="1700"/>
            </a:pPr>
          </a:p>
          <a:p>
            <a:pPr marL="342900" indent="-342900">
              <a:buSzPct val="100000"/>
              <a:buFont typeface="Arial"/>
              <a:buChar char="•"/>
              <a:defRPr sz="1700"/>
            </a:pPr>
            <a:r>
              <a:t>What does your final “story” look like? </a:t>
            </a:r>
          </a:p>
        </p:txBody>
      </p:sp>
      <p:sp>
        <p:nvSpPr>
          <p:cNvPr id="669" name="TextBox 4"/>
          <p:cNvSpPr txBox="1"/>
          <p:nvPr/>
        </p:nvSpPr>
        <p:spPr>
          <a:xfrm>
            <a:off x="2498725" y="124824"/>
            <a:ext cx="6553201"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pPr>
            <a:r>
              <a:t>Activity</a:t>
            </a:r>
            <a:r>
              <a:rPr b="0" i="1"/>
              <a:t>: </a:t>
            </a:r>
            <a:r>
              <a:rPr b="0"/>
              <a:t>Predicting Gentrification </a:t>
            </a:r>
            <a:r>
              <a:t>|  Suggested Time: </a:t>
            </a:r>
            <a:r>
              <a:rPr b="0"/>
              <a:t>10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1" name="Title 1"/>
          <p:cNvSpPr txBox="1"/>
          <p:nvPr>
            <p:ph type="title"/>
          </p:nvPr>
        </p:nvSpPr>
        <p:spPr>
          <a:xfrm>
            <a:off x="390606" y="2953542"/>
            <a:ext cx="8229601" cy="871859"/>
          </a:xfrm>
          <a:prstGeom prst="rect">
            <a:avLst/>
          </a:prstGeom>
        </p:spPr>
        <p:txBody>
          <a:bodyPr/>
          <a:lstStyle/>
          <a:p>
            <a:pPr/>
            <a:r>
              <a:t>Prepare for Next Class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1_Unbranded">
  <a:themeElements>
    <a:clrScheme name="1_Unbranded">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Unbranded">
      <a:majorFont>
        <a:latin typeface="Calibri"/>
        <a:ea typeface="Calibri"/>
        <a:cs typeface="Calibri"/>
      </a:majorFont>
      <a:minorFont>
        <a:latin typeface="Helvetica"/>
        <a:ea typeface="Helvetica"/>
        <a:cs typeface="Helvetica"/>
      </a:minorFont>
    </a:fontScheme>
    <a:fmtScheme name="1_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Unbranded">
  <a:themeElements>
    <a:clrScheme name="1_Unbranded">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Unbranded">
      <a:majorFont>
        <a:latin typeface="Calibri"/>
        <a:ea typeface="Calibri"/>
        <a:cs typeface="Calibri"/>
      </a:majorFont>
      <a:minorFont>
        <a:latin typeface="Helvetica"/>
        <a:ea typeface="Helvetica"/>
        <a:cs typeface="Helvetica"/>
      </a:minorFont>
    </a:fontScheme>
    <a:fmtScheme name="1_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